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81" r:id="rId7"/>
    <p:sldId id="300" r:id="rId8"/>
    <p:sldId id="303" r:id="rId9"/>
    <p:sldId id="304" r:id="rId10"/>
    <p:sldId id="284" r:id="rId11"/>
    <p:sldId id="299" r:id="rId12"/>
    <p:sldId id="301" r:id="rId13"/>
    <p:sldId id="302" r:id="rId14"/>
    <p:sldId id="269" r:id="rId15"/>
    <p:sldId id="306" r:id="rId16"/>
    <p:sldId id="309" r:id="rId17"/>
    <p:sldId id="310" r:id="rId18"/>
    <p:sldId id="296" r:id="rId19"/>
    <p:sldId id="291" r:id="rId20"/>
    <p:sldId id="298" r:id="rId21"/>
    <p:sldId id="282" r:id="rId22"/>
    <p:sldId id="295" r:id="rId23"/>
    <p:sldId id="308" r:id="rId24"/>
  </p:sldIdLst>
  <p:sldSz cx="12192000" cy="6858000"/>
  <p:notesSz cx="6858000" cy="9144000"/>
  <p:defaultTextStyle>
    <a:defPPr>
      <a:defRPr lang="nb-NO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74616919-508B-48AE-B7D5-843EEDFE0138}">
          <p14:sldIdLst>
            <p14:sldId id="256"/>
            <p14:sldId id="257"/>
          </p14:sldIdLst>
        </p14:section>
        <p14:section name="Hva er farmasi?" id="{C2C6DBD3-3DED-4255-919D-CB826E27AAD5}">
          <p14:sldIdLst>
            <p14:sldId id="281"/>
            <p14:sldId id="300"/>
            <p14:sldId id="303"/>
            <p14:sldId id="304"/>
          </p14:sldIdLst>
        </p14:section>
        <p14:section name="Hvorfor velge en farmasiutdanning?" id="{DE87CF43-727F-4A16-B627-F3CA7AEA65CD}">
          <p14:sldIdLst>
            <p14:sldId id="284"/>
            <p14:sldId id="299"/>
            <p14:sldId id="301"/>
            <p14:sldId id="302"/>
          </p14:sldIdLst>
        </p14:section>
        <p14:section name="Studiesteder og opptakskrav" id="{B217394A-AA5B-40C7-BA6E-F5E5EAB2EFA3}">
          <p14:sldIdLst>
            <p14:sldId id="269"/>
            <p14:sldId id="306"/>
            <p14:sldId id="309"/>
            <p14:sldId id="310"/>
            <p14:sldId id="296"/>
          </p14:sldIdLst>
        </p14:section>
        <p14:section name="Karrieremuligheter" id="{ED0C1359-ABBB-4311-BBA0-5B3A965A77C9}">
          <p14:sldIdLst>
            <p14:sldId id="291"/>
            <p14:sldId id="298"/>
          </p14:sldIdLst>
        </p14:section>
        <p14:section name="Oppsummering" id="{99FF59CB-DBBD-48BD-BF4C-92B7F0FB238A}">
          <p14:sldIdLst>
            <p14:sldId id="282"/>
            <p14:sldId id="295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AE8"/>
    <a:srgbClr val="FFE5A3"/>
    <a:srgbClr val="C2E0E3"/>
    <a:srgbClr val="EAF5F6"/>
    <a:srgbClr val="F0F7ED"/>
    <a:srgbClr val="221E1F"/>
    <a:srgbClr val="FFF6E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8}">
  <a:tblStyle styleId="{073A0DAA-6AF3-43AB-8588-CEC1D06C72B8}" styleName="Apotekforeninge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prstClr val="white">
              <a:alpha val="50000"/>
            </a:prstClr>
          </a:solidFill>
        </a:fill>
      </a:tcStyle>
    </a:wholeTbl>
    <a:band1H>
      <a:tcStyle>
        <a:tcBdr/>
        <a:fill>
          <a:solidFill>
            <a:prstClr val="white">
              <a:alpha val="50000"/>
            </a:prst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12700" cmpd="sng">
              <a:solidFill>
                <a:schemeClr val="dk1"/>
              </a:solidFill>
            </a:ln>
          </a:bottom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1633" autoAdjust="0"/>
  </p:normalViewPr>
  <p:slideViewPr>
    <p:cSldViewPr snapToGrid="0">
      <p:cViewPr varScale="1">
        <p:scale>
          <a:sx n="92" d="100"/>
          <a:sy n="92" d="100"/>
        </p:scale>
        <p:origin x="123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99739-BF2B-41F7-8980-663BFD8A9FC0}" type="datetimeFigureOut">
              <a:rPr lang="nb-NO" smtClean="0"/>
              <a:t>28.11.2025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453DF-73AC-43B5-9F7F-35821575C8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731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rmaceutene.no/arbeidsrett-og-lonn/lonn/lonnskalkulator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Flere bilder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00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b="1" dirty="0"/>
              <a:t>Fordi det er en utdanning for fremtiden</a:t>
            </a:r>
          </a:p>
          <a:p>
            <a:endParaRPr lang="nb-NO" sz="1200" b="1" dirty="0"/>
          </a:p>
          <a:p>
            <a:r>
              <a:rPr lang="nb-NO" sz="1200" dirty="0"/>
              <a:t>Legemidler er samfunnets viktigste tiltak for å behandle sykdommer. Ved hjelp av legemidler kan vi i dag kurere sykdommer som tidligere var livstruende og hjelpe kronisk syke til å leve et normalt liv. </a:t>
            </a:r>
          </a:p>
          <a:p>
            <a:endParaRPr lang="nb-NO" sz="1200" dirty="0"/>
          </a:p>
          <a:p>
            <a:r>
              <a:rPr lang="nb-NO" sz="1200" dirty="0"/>
              <a:t>Farmasøyter er eksperter på legemidler</a:t>
            </a:r>
          </a:p>
          <a:p>
            <a:endParaRPr lang="nb-NO" sz="1200" dirty="0"/>
          </a:p>
          <a:p>
            <a:r>
              <a:rPr lang="nb-NO" sz="1200" dirty="0"/>
              <a:t>Det er gode jobbmuligheter over hele landet. For eksempel i apotek. Der er det også gode muligheter for å bli leder. Da må du ha master og jobbet i 2 år.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0484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Du kan studere farmasi i 4 byer – Oslo, Bergen, Tromsø og Namsos - på 5 ulike universitet: UiO, UiB, </a:t>
            </a:r>
            <a:r>
              <a:rPr lang="nb-NO" dirty="0" err="1"/>
              <a:t>OsloMet</a:t>
            </a:r>
            <a:r>
              <a:rPr lang="nb-NO" dirty="0"/>
              <a:t>, Nord universitet og UiT. I tillegg finnes det en toårig påbyggingsmaster i Trondheim.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888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Snakk om 3 + 2 løpet, at man kan ta en bachelor først og deretter velge en toårig master. Det kan du gjøre på </a:t>
            </a:r>
            <a:r>
              <a:rPr lang="nb-NO" dirty="0" err="1"/>
              <a:t>OsloMet</a:t>
            </a:r>
            <a:r>
              <a:rPr lang="nb-NO" dirty="0"/>
              <a:t> eller på UiT Norges arktiske universitet. </a:t>
            </a:r>
            <a:br>
              <a:rPr lang="nb-NO" dirty="0"/>
            </a:br>
            <a:endParaRPr lang="nb-NO" dirty="0"/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Si litt om forskjellen på bachelor og master. Flere opptakskrav og vanskeligere å komme inn på master.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 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Bare snakk gjennom tabellene. R1/(S1+S2) matte betyr at de enten må ha realfagsmatte (R1) i 2.klasse på </a:t>
            </a:r>
            <a:r>
              <a:rPr lang="nb-NO" dirty="0" err="1"/>
              <a:t>vgs</a:t>
            </a:r>
            <a:r>
              <a:rPr lang="nb-NO" dirty="0"/>
              <a:t> eller både S-matte i 2 og 3. klasse på vgs.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 de som ønsker å jobbe ved siden av studie kan en </a:t>
            </a:r>
            <a:r>
              <a:rPr lang="nb-NO" dirty="0" err="1"/>
              <a:t>deltidsbacherlor</a:t>
            </a:r>
            <a:r>
              <a:rPr lang="nb-NO" dirty="0"/>
              <a:t> ved Nord universitet være et godt alternativ! 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*****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finnes to typer farmasøyter, avhengig av lengden på utdanningen: provisorfarmasøyt (femårig mastergrad) og reseptarfarmasøyt (treårig bachelorgrad).</a:t>
            </a:r>
          </a:p>
          <a:p>
            <a:endParaRPr lang="nb-NO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Reseptarfarmasøyten: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bachelorgrad i farmasi,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treårig utdanning. Du kan studere til bachelor i farmasi ved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OsloMet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storbyuniversitetet og Nord Universitet (Namsos), samt Universitetet i Tromsø.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Provisorfarmasøyten: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 mastergrad i farmasi, altså en femårig universitetsutdanning. Du kan studere til master ved universitetene i Oslo, Bergen, Tromsø og ved NTNU i Trondheim.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å bli daglig leder på et apotek, må du ha en mastergrad.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9862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Du får opplæring i å fremstille salver, miksturer, tabletter og andre preparater.</a:t>
            </a:r>
          </a:p>
          <a:p>
            <a:r>
              <a:rPr lang="nb-NO" dirty="0"/>
              <a:t>Du får god innsikt i ulike sykdommer og hvordan de behandles med legemidler. </a:t>
            </a:r>
          </a:p>
          <a:p>
            <a:r>
              <a:rPr lang="nb-NO" dirty="0"/>
              <a:t>Du lærer om menneskekroppen og hvilken effekt legemidler har på den.</a:t>
            </a:r>
          </a:p>
          <a:p>
            <a:r>
              <a:rPr lang="nb-NO" dirty="0"/>
              <a:t>Du får også kunnskap om helsevesenet, legemiddellovgivning og om legemiddelbruk sett fra et samfunnsperspektiv</a:t>
            </a:r>
            <a:endParaRPr lang="en-US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2094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er forskjellen på førstegangssøker og ordinærsøker?</a:t>
            </a:r>
          </a:p>
          <a:p>
            <a:endParaRPr lang="nb-NO" dirty="0"/>
          </a:p>
          <a:p>
            <a:r>
              <a:rPr lang="nb-NO" b="0" i="0" dirty="0">
                <a:solidFill>
                  <a:srgbClr val="10192E"/>
                </a:solidFill>
                <a:effectLst/>
                <a:latin typeface="Noto Sans" panose="020B0502040204020203" pitchFamily="34" charset="0"/>
              </a:rPr>
              <a:t>Når man søker med førstegangsvitnemålskvote konkurrerer man med karaktersnitt samt realfag- og språkpoeng. Man får ikke tilleggspoeng, alderspoeng, nye fag eller fag man har forbedret etter videregående i denne kvoten.</a:t>
            </a:r>
          </a:p>
          <a:p>
            <a:endParaRPr lang="nb-NO" b="0" i="0" dirty="0">
              <a:solidFill>
                <a:srgbClr val="10192E"/>
              </a:solidFill>
              <a:effectLst/>
              <a:latin typeface="Noto Sans" panose="020B0502040204020203" pitchFamily="34" charset="0"/>
            </a:endParaRPr>
          </a:p>
          <a:p>
            <a:r>
              <a:rPr lang="nb-NO" b="0" i="0" dirty="0">
                <a:solidFill>
                  <a:srgbClr val="10192E"/>
                </a:solidFill>
                <a:effectLst/>
                <a:latin typeface="Noto Sans" panose="020B0502040504020204" pitchFamily="34" charset="0"/>
              </a:rPr>
              <a:t>I ordinær kvote blir alderspoeng, tilleggspoeng for høyere utdanning, folkehøyskole eller militærtjeneste tatt med i beregningen din sammen med </a:t>
            </a:r>
            <a:r>
              <a:rPr lang="nb-NO" b="0" i="0" dirty="0" err="1">
                <a:solidFill>
                  <a:srgbClr val="10192E"/>
                </a:solidFill>
                <a:effectLst/>
                <a:latin typeface="Noto Sans" panose="020B0502040504020204" pitchFamily="34" charset="0"/>
              </a:rPr>
              <a:t>skolepoengene</a:t>
            </a:r>
            <a:r>
              <a:rPr lang="nb-NO" b="0" i="0" dirty="0">
                <a:solidFill>
                  <a:srgbClr val="10192E"/>
                </a:solidFill>
                <a:effectLst/>
                <a:latin typeface="Noto Sans" panose="020B0502040504020204" pitchFamily="34" charset="0"/>
              </a:rPr>
              <a:t> dine.</a:t>
            </a:r>
          </a:p>
          <a:p>
            <a:endParaRPr lang="nb-NO" b="0" i="0" dirty="0">
              <a:solidFill>
                <a:srgbClr val="10192E"/>
              </a:solidFill>
              <a:effectLst/>
              <a:latin typeface="Noto Sans" panose="020B0502040504020204" pitchFamily="34" charset="0"/>
            </a:endParaRPr>
          </a:p>
          <a:p>
            <a:r>
              <a:rPr lang="nb-NO" b="0" i="0" dirty="0">
                <a:solidFill>
                  <a:srgbClr val="10192E"/>
                </a:solidFill>
                <a:effectLst/>
                <a:latin typeface="Noto Sans" panose="020B0502040504020204" pitchFamily="34" charset="0"/>
              </a:rPr>
              <a:t>I år fikk alle studentene som var kvalifisert tilbud om studieplass ved UiT og Nord universitet. </a:t>
            </a:r>
          </a:p>
          <a:p>
            <a:endParaRPr lang="nb-NO" b="0" i="0" dirty="0">
              <a:solidFill>
                <a:srgbClr val="10192E"/>
              </a:solidFill>
              <a:effectLst/>
              <a:latin typeface="Noto Sans" panose="020B0502040504020204" pitchFamily="34" charset="0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2917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”Mange lurer kanskje på hva farmasøyter gjør? Er det sånn at alle begynner i apotek?”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”Mange farmasøyter velger å jobbe i apotek, men karrieremulighe­tene er mange, og det finnes flere muligheter også utenom apotek. Legemiddelindustrien, offentlig forvaltning (som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Helsedir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SLV, FHI) , forskning og undervisning er bare noen av de stedene du kan jobbe som farmasøyt.”</a:t>
            </a:r>
          </a:p>
          <a:p>
            <a:endParaRPr lang="nb-NO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du får spørsmål om konkrete steder/selskaper kan du nevne noen av disse: 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Weifa (som lager Paracet og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Ibux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nb-NO" dirty="0" err="1"/>
              <a:t>Takeda</a:t>
            </a:r>
            <a:r>
              <a:rPr lang="nb-NO" dirty="0"/>
              <a:t>,</a:t>
            </a:r>
          </a:p>
          <a:p>
            <a:r>
              <a:rPr lang="nb-NO" dirty="0"/>
              <a:t>Pfizer</a:t>
            </a:r>
          </a:p>
          <a:p>
            <a:r>
              <a:rPr lang="nb-NO" dirty="0" err="1"/>
              <a:t>Abbvie</a:t>
            </a:r>
            <a:endParaRPr lang="nb-NO" dirty="0"/>
          </a:p>
          <a:p>
            <a:r>
              <a:rPr lang="nb-NO" dirty="0"/>
              <a:t>AstraZeneca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2368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Hvis du tar en farmasiutdanning kan du jobbe som farmasøyt. Karrieremulighetene er mange og du kan jobbe over hele landet. </a:t>
            </a:r>
          </a:p>
          <a:p>
            <a:endParaRPr lang="nb-NO" dirty="0"/>
          </a:p>
          <a:p>
            <a:r>
              <a:rPr lang="nb-NO" dirty="0"/>
              <a:t>Farmasøyter som jobber i apotek skal sørge for trygg utlevering av legemidler og snakke om hvordan legemidlene skal brukes.</a:t>
            </a:r>
          </a:p>
          <a:p>
            <a:r>
              <a:rPr lang="nb-NO" dirty="0"/>
              <a:t>PÅ sykehusapotekene produseres det i tillegg legemidler til pasienter.</a:t>
            </a:r>
          </a:p>
          <a:p>
            <a:endParaRPr lang="nb-NO" dirty="0"/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Lønn: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Ifølge </a:t>
            </a: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lønnskalkulatoren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Farmaceutene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tjener en reseptarfarmasøyt (3-års utdannelse) 520.000 kroner, mens en nyutdannet provisorfarmasøyt (5-års utdannelse) tjener 600.000 kroner. Hvis du jobber som apoteker (5 års utdannelse og 2 års jobberfaring) er lønnen rundt 800.000 kroner.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  <a:p>
            <a:r>
              <a:rPr lang="nb-NO" dirty="0"/>
              <a:t>Farmasøyter på sykehus blir mer vanlig. Kliniske farmasøyter jobber ofte i tverrfaglige team for gi pasienten best mulig legemiddelbehandling. </a:t>
            </a:r>
          </a:p>
          <a:p>
            <a:endParaRPr lang="nb-NO" dirty="0"/>
          </a:p>
          <a:p>
            <a:r>
              <a:rPr lang="nb-NO" dirty="0"/>
              <a:t>Mange farmasøyter jobber i legemiddelindustrien. Der benytter de sin farmasøytiske kompetanse til blant annet klinisk utprøving av nye legemidler, overvåke bivirkninger og produsere legemidler. </a:t>
            </a:r>
          </a:p>
          <a:p>
            <a:endParaRPr lang="nb-NO" dirty="0"/>
          </a:p>
          <a:p>
            <a:r>
              <a:rPr lang="nb-NO" dirty="0"/>
              <a:t>Med sine brede legemiddelkompetanse er farmasøyter populære arbeidstakere innen legemiddelforvaltningen, som for eksempel Folkehelseinstituttet, Statens legemiddelverk og Helsedirektoratet</a:t>
            </a:r>
          </a:p>
          <a:p>
            <a:endParaRPr lang="nb-NO" dirty="0"/>
          </a:p>
          <a:p>
            <a:r>
              <a:rPr lang="nb-NO" dirty="0"/>
              <a:t>Noen velger å ta en doktorgrad for å bli forsker, enten ved et universitet, i forvaltningen eller i legemiddelindustrien.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984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farmasøyt er en allsidig person, og farmasiut­danningen kan være noe for deg, hvis du er interessert i: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Realfag (Her kan du gjerne gå litt i dybden – med fokus på biologi og kjemi)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Kommunikasjon og samhandling med andre mennesker (her kan du bruke rådgivning i forbindelse med riktig legemiddelbruk som et eksempel)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 legemidler virker i kroppen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Fortell om hvorfor du valgte å studere farmasi.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Hvilke interesser hadde du da du var på deres alder?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Stemmer de med interessene som er listet opp under?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du i en kjemi- eller biologiklasse kan du utdype litt mer om det/de aktuelle fagene.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041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Du kan lese mer om farmasi på farmasifag.no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06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Gjennomgå kort hva du skal snakke om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02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å aktivisere elevene kan elevene gjerne prøve å svare på noen av spørsmålene «Hva er farmasi?» «Hva jobber en farmasøyt med?».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denne måten får du en pekepinn på hvor godt de kjenner til farmasifaget.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eventuelle svar henge i luften til du besvarer spørsmålene senere i presentasjonen.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718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Farmasi </a:t>
            </a:r>
            <a:r>
              <a:rPr lang="nb-NO" b="0" i="0" dirty="0">
                <a:solidFill>
                  <a:srgbClr val="203E51"/>
                </a:solidFill>
                <a:effectLst/>
                <a:latin typeface="Publico text"/>
              </a:rPr>
              <a:t>bygger på naturvitenskaper som kjemi, fysikk, matematikk og botanikk. Farmasi kaller man også det yrket som jobber med produksjon og utlevering av legemidler. </a:t>
            </a:r>
          </a:p>
          <a:p>
            <a:endParaRPr lang="nb-NO" b="0" i="0" dirty="0">
              <a:solidFill>
                <a:srgbClr val="203E51"/>
              </a:solidFill>
              <a:effectLst/>
              <a:latin typeface="Publico text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29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”Har dere tenkt over hvordan et legemiddel virker i kroppen?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 har det seg at når man har vondt i hodet kan man 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svelge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tablett og bli kvitt hodepinen?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Hvorfor blir du frisk av å ta antibiotika og når bør du la være å ta det?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 er typiske spørsmål farmasøyter kan svare på.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24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Farmasøyter er autorisert helsepersonell og er kvalifiserte til å arbeide innen produksjon, kvalitetssikring og utlevering av legemidler. </a:t>
            </a:r>
          </a:p>
          <a:p>
            <a:endParaRPr lang="nb-NO" dirty="0"/>
          </a:p>
          <a:p>
            <a:r>
              <a:rPr lang="nb-NO" dirty="0"/>
              <a:t>En god farmasøyt har evnen til å kommunisere og formidle kunnskap til andre om blant annet riktig bruk av legemidler. </a:t>
            </a:r>
          </a:p>
          <a:p>
            <a:endParaRPr lang="nb-NO" dirty="0"/>
          </a:p>
          <a:p>
            <a:r>
              <a:rPr lang="nb-NO" dirty="0"/>
              <a:t>Som farmasøyt har du mange jobbmuligheter. Mange farmasøyter jobber med å veilede pasienter i riktig legemiddelbruk, sikre at riktig legemiddel blir levert til riktig pasient, kvalitetssikre legemiddelproduksjon eller utvikle nye legemidler.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6036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 de neste </a:t>
            </a:r>
            <a:r>
              <a:rPr lang="nb-NO" dirty="0" err="1"/>
              <a:t>slidene</a:t>
            </a:r>
            <a:r>
              <a:rPr lang="nb-NO" dirty="0"/>
              <a:t> kommer det ulike grunner til at du bør velge farmasiutdanning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308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Du lærer i tillegg å lage salver, miksturer og tabletter, du lærer hvordan sykdommer behandles med legemidler og hvilke lover og regler som gjelder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112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b="1" dirty="0"/>
              <a:t>Fordi det er et godt studiemiljø og du kan reise utenlands</a:t>
            </a:r>
          </a:p>
          <a:p>
            <a:endParaRPr lang="nb-NO" b="1" dirty="0"/>
          </a:p>
          <a:p>
            <a:r>
              <a:rPr lang="nb-NO" sz="1200" dirty="0"/>
              <a:t>Alle studiestedene har egne studentforeninger for farmasistudentene som arrangerer sosiale og faglige sammenkomster,  </a:t>
            </a:r>
          </a:p>
          <a:p>
            <a:endParaRPr lang="nb-NO" sz="1200" dirty="0"/>
          </a:p>
          <a:p>
            <a:r>
              <a:rPr lang="nb-NO" sz="1200" dirty="0"/>
              <a:t>Alle studiestedene har også gode muligheter for utenlandsopphold og utveksling.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53DF-73AC-43B5-9F7F-35821575C8C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720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0CEBB9-51AB-44CC-9E5E-F4D456EA8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790" y="2652908"/>
            <a:ext cx="9144000" cy="646421"/>
          </a:xfrm>
        </p:spPr>
        <p:txBody>
          <a:bodyPr anchor="b">
            <a:spAutoFit/>
          </a:bodyPr>
          <a:lstStyle>
            <a:lvl1pPr algn="l">
              <a:defRPr sz="4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D20D0F0-AA88-4A57-A50D-74CB4F815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2790" y="3279944"/>
            <a:ext cx="9144000" cy="544840"/>
          </a:xfrm>
        </p:spPr>
        <p:txBody>
          <a:bodyPr>
            <a:spAutoFit/>
          </a:bodyPr>
          <a:lstStyle>
            <a:lvl1pPr marL="0" indent="0" algn="l">
              <a:buNone/>
              <a:defRPr sz="3540"/>
            </a:lvl1pPr>
            <a:lvl2pPr marL="457127" indent="0" algn="ctr">
              <a:buNone/>
              <a:defRPr sz="2000"/>
            </a:lvl2pPr>
            <a:lvl3pPr marL="914254" indent="0" algn="ctr">
              <a:buNone/>
              <a:defRPr sz="1800"/>
            </a:lvl3pPr>
            <a:lvl4pPr marL="1371380" indent="0" algn="ctr">
              <a:buNone/>
              <a:defRPr sz="1600"/>
            </a:lvl4pPr>
            <a:lvl5pPr marL="1828507" indent="0" algn="ctr">
              <a:buNone/>
              <a:defRPr sz="1600"/>
            </a:lvl5pPr>
            <a:lvl6pPr marL="2285634" indent="0" algn="ctr">
              <a:buNone/>
              <a:defRPr sz="1600"/>
            </a:lvl6pPr>
            <a:lvl7pPr marL="2742761" indent="0" algn="ctr">
              <a:buNone/>
              <a:defRPr sz="1600"/>
            </a:lvl7pPr>
            <a:lvl8pPr marL="3199888" indent="0" algn="ctr">
              <a:buNone/>
              <a:defRPr sz="1600"/>
            </a:lvl8pPr>
            <a:lvl9pPr marL="3657015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82FD04A-E3B3-4EAE-9D40-4E9583B70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165" y="561748"/>
            <a:ext cx="1166868" cy="11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0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ed tabel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abell 7">
            <a:extLst>
              <a:ext uri="{FF2B5EF4-FFF2-40B4-BE49-F238E27FC236}">
                <a16:creationId xmlns:a16="http://schemas.microsoft.com/office/drawing/2014/main" id="{FEDC3184-46CE-44CB-B157-B6863945DE2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490704" y="2506260"/>
            <a:ext cx="9210593" cy="237662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2A72BC4-33CB-453B-B891-F5DFD3156D4D}"/>
              </a:ext>
            </a:extLst>
          </p:cNvPr>
          <p:cNvSpPr/>
          <p:nvPr userDrawn="1"/>
        </p:nvSpPr>
        <p:spPr>
          <a:xfrm>
            <a:off x="0" y="6049596"/>
            <a:ext cx="12192000" cy="80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8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1B893E-C274-469D-813E-4BBEBDAA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5CB-3425-462F-9C79-C6CE65FE05C5}" type="datetime1">
              <a:rPr lang="nb-NO" smtClean="0"/>
              <a:t>28.11.2025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578BB9-08E6-4C8E-A435-6F253F0F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B35F3F-DFC0-41DC-BFC9-7BDD78E4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0ED2E4C9-B2A5-440D-B0F8-EB0CD6329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0704" y="1505777"/>
            <a:ext cx="9210593" cy="646421"/>
          </a:xfr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42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EC7B6EC-8B22-4C1F-9EA3-C2F67C110D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90704" y="5040377"/>
            <a:ext cx="4605296" cy="32294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EB2A8C6A-785D-41E5-A3AE-E2EDD5632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127" y="6209478"/>
            <a:ext cx="1560091" cy="4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2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5CC85F-A505-4D95-9FA4-11DE28E0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C2499E-F3C8-4A06-92F8-E4D57F817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ED12A0-0EC4-4ED7-8076-6A4136E5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C4AE-578B-4507-B56C-65C2BB8AE0B0}" type="datetime1">
              <a:rPr lang="nb-NO" smtClean="0"/>
              <a:t>28.11.2025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EA04D9-2F4E-42F1-9C7B-1A3E694B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1DC51E-475C-4F2E-9262-C5E1A894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473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84EBCB-103B-41C5-A3C9-CA726F1DA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B6F73EA-7168-4A2E-B7F0-41144956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12AC-F91C-47FC-B7C2-1F2F0A6469C9}" type="datetime1">
              <a:rPr lang="nb-NO" smtClean="0"/>
              <a:t>28.11.2025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D846EF-D679-49B6-83FA-FDCD3A61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CCF744A-A384-43B0-8B48-C1DE23AB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C650D6A5-F54B-461A-8742-C0DCB76B1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395" y="1832769"/>
            <a:ext cx="4752965" cy="421682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8223C1B1-3987-4C93-BC8B-E074F00B90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640" y="1832768"/>
            <a:ext cx="4752965" cy="421682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8277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DAFE03-65F6-43B5-9E1D-484452A6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142A77-A3F2-4E88-88C1-F5B54FA1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144A-262F-4AED-8298-44359F2B334A}" type="datetime1">
              <a:rPr lang="nb-NO" smtClean="0"/>
              <a:t>28.11.2025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56A6B59-3D3D-4A04-B101-EB5A89A9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5CB0BBD-58A0-4949-BDA7-2E563D86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693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6440891-646C-4022-AFF7-55B9136D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8A7D-F832-42D0-A558-2B83CE80787A}" type="datetime1">
              <a:rPr lang="nb-NO" smtClean="0"/>
              <a:t>28.11.2025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FCAF68C-870E-4E41-9F71-DBBA3550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D5C8D89-52E3-4A30-91A3-27F91597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318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A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7E470E4-770C-4727-8D62-F91A7ED2E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4774570" cy="6049596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2A72BC4-33CB-453B-B891-F5DFD3156D4D}"/>
              </a:ext>
            </a:extLst>
          </p:cNvPr>
          <p:cNvSpPr/>
          <p:nvPr userDrawn="1"/>
        </p:nvSpPr>
        <p:spPr>
          <a:xfrm>
            <a:off x="0" y="6049596"/>
            <a:ext cx="12192000" cy="80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8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1B893E-C274-469D-813E-4BBEBDAA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11A38-35EA-4C8A-AFF6-B0EC069EEE5B}" type="datetime1">
              <a:rPr lang="nb-NO" smtClean="0"/>
              <a:t>28.11.2025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578BB9-08E6-4C8E-A435-6F253F0F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B35F3F-DFC0-41DC-BFC9-7BDD78E4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33F82F41-783A-4EF7-832B-F2BBF932D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5" y="1489738"/>
            <a:ext cx="3737561" cy="19392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42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9" name="Plassholder for tekst 17">
            <a:extLst>
              <a:ext uri="{FF2B5EF4-FFF2-40B4-BE49-F238E27FC236}">
                <a16:creationId xmlns:a16="http://schemas.microsoft.com/office/drawing/2014/main" id="{E44E0AEC-3B97-4B59-89CC-A1DAC36CDB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2812" y="2237734"/>
            <a:ext cx="5710684" cy="3510625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C9C76E9B-62D4-4E17-9BA4-6E4EF3617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127" y="6209478"/>
            <a:ext cx="1560091" cy="4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8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ged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E7EA5DD-7137-4D76-BDBC-C6B2C6AF66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063785" cy="6858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EF889423-2BFB-445E-956C-DD8191280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2430" y="0"/>
            <a:ext cx="4063785" cy="6858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8" name="Plassholder for tekst 5">
            <a:extLst>
              <a:ext uri="{FF2B5EF4-FFF2-40B4-BE49-F238E27FC236}">
                <a16:creationId xmlns:a16="http://schemas.microsoft.com/office/drawing/2014/main" id="{DDEF8522-A280-47E7-9E89-D0C4E3416B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7891" y="0"/>
            <a:ext cx="4064108" cy="6858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BD0EB59A-A971-4281-8ECB-92DCB939EA7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77C206B-874B-496E-9301-2680AA88BA09}" type="datetime1">
              <a:rPr lang="nb-NO" smtClean="0"/>
              <a:t>28.11.2025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294D0860-BDB0-4FC0-99AD-F0AC68BD706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812A82A3-D488-4BD1-AED7-B0B0B8DF6CA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218CF015-0AB8-4099-AEF9-BFDD4D26CE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8505" y="2609198"/>
            <a:ext cx="3026777" cy="1292841"/>
          </a:xfrm>
        </p:spPr>
        <p:txBody>
          <a:bodyPr>
            <a:normAutofit/>
          </a:bodyPr>
          <a:lstStyle>
            <a:lvl1pPr marL="0" indent="0" algn="ctr">
              <a:buNone/>
              <a:defRPr sz="42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5" name="Plassholder for tekst 12">
            <a:extLst>
              <a:ext uri="{FF2B5EF4-FFF2-40B4-BE49-F238E27FC236}">
                <a16:creationId xmlns:a16="http://schemas.microsoft.com/office/drawing/2014/main" id="{2541253B-B820-4CA7-BEB6-EC74D5D2FB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80934" y="2609198"/>
            <a:ext cx="3026777" cy="1292841"/>
          </a:xfrm>
        </p:spPr>
        <p:txBody>
          <a:bodyPr>
            <a:normAutofit/>
          </a:bodyPr>
          <a:lstStyle>
            <a:lvl1pPr marL="0" indent="0" algn="ctr">
              <a:buNone/>
              <a:defRPr sz="42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A4D017EA-1817-482B-8903-73EA5C075C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6558" y="2609198"/>
            <a:ext cx="3026777" cy="1292841"/>
          </a:xfrm>
        </p:spPr>
        <p:txBody>
          <a:bodyPr>
            <a:normAutofit/>
          </a:bodyPr>
          <a:lstStyle>
            <a:lvl1pPr marL="0" indent="0" algn="ctr">
              <a:buNone/>
              <a:defRPr sz="42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300C7011-2621-42AB-B944-D246E2D5FF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8505" y="3951043"/>
            <a:ext cx="3026777" cy="923458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endParaRPr lang="nb-NO" dirty="0"/>
          </a:p>
        </p:txBody>
      </p:sp>
      <p:sp>
        <p:nvSpPr>
          <p:cNvPr id="20" name="Plassholder for tekst 17">
            <a:extLst>
              <a:ext uri="{FF2B5EF4-FFF2-40B4-BE49-F238E27FC236}">
                <a16:creationId xmlns:a16="http://schemas.microsoft.com/office/drawing/2014/main" id="{A6C99596-4AEF-4D2F-BC95-5DFB314D91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80934" y="3951043"/>
            <a:ext cx="3026777" cy="923458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endParaRPr lang="nb-NO" dirty="0"/>
          </a:p>
        </p:txBody>
      </p:sp>
      <p:sp>
        <p:nvSpPr>
          <p:cNvPr id="21" name="Plassholder for tekst 17">
            <a:extLst>
              <a:ext uri="{FF2B5EF4-FFF2-40B4-BE49-F238E27FC236}">
                <a16:creationId xmlns:a16="http://schemas.microsoft.com/office/drawing/2014/main" id="{1724F2BA-D0CC-4D5F-98E0-3F8B5FC39B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46558" y="3951043"/>
            <a:ext cx="3026777" cy="923458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endParaRPr lang="nb-NO" dirty="0"/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A5EBC267-4CF4-4125-803D-B2E77A293D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74127" y="6209478"/>
            <a:ext cx="1560091" cy="48653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7" name="selectOnly" hidden="1">
            <a:extLst>
              <a:ext uri="{FF2B5EF4-FFF2-40B4-BE49-F238E27FC236}">
                <a16:creationId xmlns:a16="http://schemas.microsoft.com/office/drawing/2014/main" id="{E12D95DD-3C1F-4DE0-B7A7-F9A2D0A79D50}"/>
              </a:ext>
            </a:extLst>
          </p:cNvPr>
          <p:cNvSpPr/>
          <p:nvPr userDrawn="1"/>
        </p:nvSpPr>
        <p:spPr>
          <a:xfrm>
            <a:off x="414670" y="265814"/>
            <a:ext cx="442882" cy="276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343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venstre, tekst høyre">
    <p:bg>
      <p:bgPr>
        <a:solidFill>
          <a:srgbClr val="FFF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2A72BC4-33CB-453B-B891-F5DFD3156D4D}"/>
              </a:ext>
            </a:extLst>
          </p:cNvPr>
          <p:cNvSpPr/>
          <p:nvPr userDrawn="1"/>
        </p:nvSpPr>
        <p:spPr>
          <a:xfrm>
            <a:off x="0" y="6049596"/>
            <a:ext cx="12192000" cy="80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8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7E470E4-770C-4727-8D62-F91A7ED2E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4774570" cy="6049596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1B893E-C274-469D-813E-4BBEBDAA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CCF1-B6A3-4ED5-85AA-22BA9C0F9B88}" type="datetime1">
              <a:rPr lang="nb-NO" smtClean="0"/>
              <a:t>28.11.2025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578BB9-08E6-4C8E-A435-6F253F0F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B35F3F-DFC0-41DC-BFC9-7BDD78E4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8C069BC-FE1B-4119-9AA5-7CD14930A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62812" y="2237734"/>
            <a:ext cx="5710684" cy="3510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0ED2E4C9-B2A5-440D-B0F8-EB0CD6329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5" y="1489738"/>
            <a:ext cx="3737561" cy="19392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42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EAE7C8BA-65D5-46A5-B3E9-B463E019D8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127" y="6209478"/>
            <a:ext cx="1560091" cy="4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6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6440891-646C-4022-AFF7-55B9136D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DBB-8801-4ECE-8CB1-129685AF3261}" type="datetime1">
              <a:rPr lang="nb-NO" smtClean="0"/>
              <a:t>28.11.2025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FCAF68C-870E-4E41-9F71-DBBA3550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D5C8D89-52E3-4A30-91A3-27F91597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32BE493-076B-4B1E-AADE-1BF5E7F962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3043" y="1935570"/>
            <a:ext cx="8545913" cy="240099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312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4FCEA1B-5E32-4C73-BDA5-6BB67A9BCB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9118" y="4709814"/>
            <a:ext cx="4859838" cy="18469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1B35D6F8-BDDD-4AA9-8A2A-55B7628242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6882" y="1249548"/>
            <a:ext cx="318237" cy="312769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C46AF59-1309-45AF-BDFB-1A930FF3F2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874" y="4697903"/>
            <a:ext cx="206671" cy="2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5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venstre,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2A72BC4-33CB-453B-B891-F5DFD3156D4D}"/>
              </a:ext>
            </a:extLst>
          </p:cNvPr>
          <p:cNvSpPr/>
          <p:nvPr userDrawn="1"/>
        </p:nvSpPr>
        <p:spPr>
          <a:xfrm>
            <a:off x="0" y="6049596"/>
            <a:ext cx="12192000" cy="80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8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7E470E4-770C-4727-8D62-F91A7ED2E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7417430" cy="6049596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1B893E-C274-469D-813E-4BBEBDAA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3339B-B74D-452F-AAA7-BE41E6FA52D4}" type="datetime1">
              <a:rPr lang="nb-NO" smtClean="0"/>
              <a:t>28.11.2025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578BB9-08E6-4C8E-A435-6F253F0F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B35F3F-DFC0-41DC-BFC9-7BDD78E4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33F82F41-783A-4EF7-832B-F2BBF932D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98" y="785685"/>
            <a:ext cx="5926728" cy="19392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2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9" name="Plassholder for tekst 17">
            <a:extLst>
              <a:ext uri="{FF2B5EF4-FFF2-40B4-BE49-F238E27FC236}">
                <a16:creationId xmlns:a16="http://schemas.microsoft.com/office/drawing/2014/main" id="{E44E0AEC-3B97-4B59-89CC-A1DAC36CDB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2198" y="3071858"/>
            <a:ext cx="5926728" cy="2676495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D1BD9B-AFB0-4F2C-AC91-9BBDCD94C9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17430" y="0"/>
            <a:ext cx="4774570" cy="604959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0A202A31-059D-4E30-87FB-3C2C30B77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127" y="6209478"/>
            <a:ext cx="1560091" cy="4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5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52C21D0B-E960-40E9-9F3D-A300F49C7E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6440891-646C-4022-AFF7-55B9136D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47EC1-E2F4-40F3-848E-51930A9D4159}" type="datetime1">
              <a:rPr lang="nb-NO" smtClean="0"/>
              <a:t>28.11.2025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FCAF68C-870E-4E41-9F71-DBBA3550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D5C8D89-52E3-4A30-91A3-27F91597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F3A503E-124F-4093-844D-BDB2462D59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74127" y="6209478"/>
            <a:ext cx="1560091" cy="48653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22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venstre, ikoner høy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7E470E4-770C-4727-8D62-F91A7ED2E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4774570" cy="6049596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2A72BC4-33CB-453B-B891-F5DFD3156D4D}"/>
              </a:ext>
            </a:extLst>
          </p:cNvPr>
          <p:cNvSpPr/>
          <p:nvPr userDrawn="1"/>
        </p:nvSpPr>
        <p:spPr>
          <a:xfrm>
            <a:off x="0" y="6049596"/>
            <a:ext cx="12192000" cy="80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8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1B893E-C274-469D-813E-4BBEBDAA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84C8-2F6E-45EF-AC98-5F1A88A537E6}" type="datetime1">
              <a:rPr lang="nb-NO" smtClean="0"/>
              <a:t>28.11.2025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578BB9-08E6-4C8E-A435-6F253F0F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B35F3F-DFC0-41DC-BFC9-7BDD78E4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33F82F41-783A-4EF7-832B-F2BBF932D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5" y="1980166"/>
            <a:ext cx="3737561" cy="166222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9E7EF27-5BA5-4A62-8750-E7F1B948AA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7842" y="3217371"/>
            <a:ext cx="1512307" cy="443260"/>
          </a:xfrm>
        </p:spPr>
        <p:txBody>
          <a:bodyPr>
            <a:normAutofit/>
          </a:bodyPr>
          <a:lstStyle>
            <a:lvl1pPr marL="0" indent="0" algn="ctr">
              <a:buNone/>
              <a:defRPr sz="1440"/>
            </a:lvl1pPr>
          </a:lstStyle>
          <a:p>
            <a:pPr lvl="0"/>
            <a:endParaRPr lang="nb-NO" dirty="0"/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44C0D8E2-4F6F-4EE6-A7E7-C298B5F607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24808" y="3217371"/>
            <a:ext cx="1512307" cy="443260"/>
          </a:xfrm>
        </p:spPr>
        <p:txBody>
          <a:bodyPr>
            <a:normAutofit/>
          </a:bodyPr>
          <a:lstStyle>
            <a:lvl1pPr marL="0" indent="0" algn="ctr">
              <a:buNone/>
              <a:defRPr sz="1440"/>
            </a:lvl1pPr>
          </a:lstStyle>
          <a:p>
            <a:pPr lvl="0"/>
            <a:endParaRPr lang="nb-NO" dirty="0"/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53B01AC8-9296-405B-BC29-52AFDBBFF9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71774" y="3217371"/>
            <a:ext cx="1512307" cy="443260"/>
          </a:xfrm>
        </p:spPr>
        <p:txBody>
          <a:bodyPr>
            <a:normAutofit/>
          </a:bodyPr>
          <a:lstStyle>
            <a:lvl1pPr marL="0" indent="0" algn="ctr">
              <a:buNone/>
              <a:defRPr sz="1440"/>
            </a:lvl1pPr>
          </a:lstStyle>
          <a:p>
            <a:pPr lvl="0"/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3F706286-A441-403B-8739-B09180F117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127" y="6209478"/>
            <a:ext cx="1560091" cy="4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2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venstre, tabell høyre">
    <p:bg>
      <p:bgPr>
        <a:solidFill>
          <a:srgbClr val="F0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2A72BC4-33CB-453B-B891-F5DFD3156D4D}"/>
              </a:ext>
            </a:extLst>
          </p:cNvPr>
          <p:cNvSpPr/>
          <p:nvPr userDrawn="1"/>
        </p:nvSpPr>
        <p:spPr>
          <a:xfrm>
            <a:off x="0" y="6049596"/>
            <a:ext cx="12192000" cy="80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8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7E470E4-770C-4727-8D62-F91A7ED2E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4774570" cy="6049596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1B893E-C274-469D-813E-4BBEBDAA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57DB-D6C4-4B06-9248-25B0C36A3522}" type="datetime1">
              <a:rPr lang="nb-NO" smtClean="0"/>
              <a:t>28.11.2025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578BB9-08E6-4C8E-A435-6F253F0F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B35F3F-DFC0-41DC-BFC9-7BDD78E4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0ED2E4C9-B2A5-440D-B0F8-EB0CD6329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5" y="1489738"/>
            <a:ext cx="3737561" cy="19392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4200">
                <a:latin typeface="+mj-lt"/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5" name="Plassholder for tabell 7">
            <a:extLst>
              <a:ext uri="{FF2B5EF4-FFF2-40B4-BE49-F238E27FC236}">
                <a16:creationId xmlns:a16="http://schemas.microsoft.com/office/drawing/2014/main" id="{FEDC3184-46CE-44CB-B157-B6863945DE2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006020" y="2333416"/>
            <a:ext cx="4860987" cy="34149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30FD6E97-FF47-4939-BAD4-C95D1AFB31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127" y="6209478"/>
            <a:ext cx="1560091" cy="4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0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5A2E9D-2CF0-439A-A744-496C4BF0A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8505" y="6372071"/>
            <a:ext cx="442882" cy="18469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rgbClr val="221E1F"/>
                </a:solidFill>
              </a:defRPr>
            </a:lvl1pPr>
          </a:lstStyle>
          <a:p>
            <a:fld id="{EAA5FC99-225B-488E-B96D-98AC5662C9A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E172EE8-537A-49EA-9F08-1FFBB23C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395" y="237413"/>
            <a:ext cx="10269210" cy="129284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1FDC706-54EB-4819-8A89-4D843154E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395" y="1832769"/>
            <a:ext cx="10269210" cy="421682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83EA52-C911-4000-AD08-148ECCA91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1387" y="6372071"/>
            <a:ext cx="1728351" cy="1846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rgbClr val="221E1F"/>
                </a:solidFill>
              </a:defRPr>
            </a:lvl1pPr>
          </a:lstStyle>
          <a:p>
            <a:fld id="{48324D18-541D-4C7C-A568-21821D4484F7}" type="datetime1">
              <a:rPr lang="nb-NO" smtClean="0"/>
              <a:t>28.11.2025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5515A3-42E8-48AF-9BF3-E01A24086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561" y="6372071"/>
            <a:ext cx="4320877" cy="1846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rgbClr val="221E1F"/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A4CF942B-5DE7-4BAD-9156-7B88A654495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4127" y="6209478"/>
            <a:ext cx="1560091" cy="4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3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50" r:id="rId11"/>
    <p:sldLayoutId id="2147483652" r:id="rId12"/>
    <p:sldLayoutId id="2147483654" r:id="rId13"/>
    <p:sldLayoutId id="2147483655" r:id="rId14"/>
  </p:sldLayoutIdLst>
  <p:hf hdr="0" ftr="0" dt="0"/>
  <p:txStyles>
    <p:titleStyle>
      <a:lvl1pPr algn="l" defTabSz="914254" rtl="0" eaLnBrk="1" latinLnBrk="0" hangingPunct="1">
        <a:lnSpc>
          <a:spcPct val="100000"/>
        </a:lnSpc>
        <a:spcBef>
          <a:spcPts val="0"/>
        </a:spcBef>
        <a:buNone/>
        <a:defRPr sz="4200" kern="1200">
          <a:solidFill>
            <a:srgbClr val="221E1F"/>
          </a:solidFill>
          <a:latin typeface="+mj-lt"/>
          <a:ea typeface="+mj-ea"/>
          <a:cs typeface="+mj-cs"/>
        </a:defRPr>
      </a:lvl1pPr>
    </p:titleStyle>
    <p:bodyStyle>
      <a:lvl1pPr marL="259200" indent="-259200" algn="l" defTabSz="914254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221E1F"/>
          </a:solidFill>
          <a:latin typeface="+mn-lt"/>
          <a:ea typeface="+mn-ea"/>
          <a:cs typeface="+mn-cs"/>
        </a:defRPr>
      </a:lvl1pPr>
      <a:lvl2pPr marL="691200" indent="-129600" algn="l" defTabSz="914254" rtl="0" eaLnBrk="1" latinLnBrk="0" hangingPunct="1">
        <a:lnSpc>
          <a:spcPct val="100000"/>
        </a:lnSpc>
        <a:spcBef>
          <a:spcPts val="0"/>
        </a:spcBef>
        <a:buFont typeface="Corbel" panose="020B0503020204020204" pitchFamily="34" charset="0"/>
        <a:buChar char="‐"/>
        <a:defRPr sz="1800" kern="1200">
          <a:solidFill>
            <a:srgbClr val="221E1F"/>
          </a:solidFill>
          <a:latin typeface="+mn-lt"/>
          <a:ea typeface="+mn-ea"/>
          <a:cs typeface="+mn-cs"/>
        </a:defRPr>
      </a:lvl2pPr>
      <a:lvl3pPr marL="820800" indent="-129600" algn="l" defTabSz="914254" rtl="0" eaLnBrk="1" latinLnBrk="0" hangingPunct="1">
        <a:lnSpc>
          <a:spcPct val="100000"/>
        </a:lnSpc>
        <a:spcBef>
          <a:spcPts val="0"/>
        </a:spcBef>
        <a:buFont typeface="Corbel" panose="020B0503020204020204" pitchFamily="34" charset="0"/>
        <a:buChar char="‐"/>
        <a:defRPr sz="1800" kern="1200">
          <a:solidFill>
            <a:srgbClr val="221E1F"/>
          </a:solidFill>
          <a:latin typeface="+mn-lt"/>
          <a:ea typeface="+mn-ea"/>
          <a:cs typeface="+mn-cs"/>
        </a:defRPr>
      </a:lvl3pPr>
      <a:lvl4pPr marL="950400" indent="-129600" algn="l" defTabSz="914254" rtl="0" eaLnBrk="1" latinLnBrk="0" hangingPunct="1">
        <a:lnSpc>
          <a:spcPct val="100000"/>
        </a:lnSpc>
        <a:spcBef>
          <a:spcPts val="0"/>
        </a:spcBef>
        <a:buFont typeface="Corbel" panose="020B0503020204020204" pitchFamily="34" charset="0"/>
        <a:buChar char="‐"/>
        <a:defRPr sz="1800" kern="1200">
          <a:solidFill>
            <a:srgbClr val="221E1F"/>
          </a:solidFill>
          <a:latin typeface="+mn-lt"/>
          <a:ea typeface="+mn-ea"/>
          <a:cs typeface="+mn-cs"/>
        </a:defRPr>
      </a:lvl4pPr>
      <a:lvl5pPr marL="1080000" indent="-129600" algn="l" defTabSz="914254" rtl="0" eaLnBrk="1" latinLnBrk="0" hangingPunct="1">
        <a:lnSpc>
          <a:spcPct val="100000"/>
        </a:lnSpc>
        <a:spcBef>
          <a:spcPts val="0"/>
        </a:spcBef>
        <a:buFont typeface="Corbel" panose="020B0503020204020204" pitchFamily="34" charset="0"/>
        <a:buChar char="‐"/>
        <a:defRPr sz="1800" kern="1200">
          <a:solidFill>
            <a:srgbClr val="221E1F"/>
          </a:solidFill>
          <a:latin typeface="+mn-lt"/>
          <a:ea typeface="+mn-ea"/>
          <a:cs typeface="+mn-cs"/>
        </a:defRPr>
      </a:lvl5pPr>
      <a:lvl6pPr marL="2514197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2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B294AFC-E02C-48C6-92B1-2360C91B9F97}"/>
              </a:ext>
            </a:extLst>
          </p:cNvPr>
          <p:cNvSpPr/>
          <p:nvPr/>
        </p:nvSpPr>
        <p:spPr>
          <a:xfrm>
            <a:off x="10448263" y="520574"/>
            <a:ext cx="1384616" cy="1471188"/>
          </a:xfrm>
          <a:prstGeom prst="rect">
            <a:avLst/>
          </a:prstGeom>
          <a:solidFill>
            <a:schemeClr val="accent2"/>
          </a:solidFill>
          <a:ln>
            <a:solidFill>
              <a:srgbClr val="FFE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F1EFCC5-BB56-44A2-9AE8-AF57C2B2E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015" y="3429000"/>
            <a:ext cx="4396529" cy="2215991"/>
          </a:xfrm>
        </p:spPr>
        <p:txBody>
          <a:bodyPr/>
          <a:lstStyle/>
          <a:p>
            <a:r>
              <a:rPr lang="nb-NO" sz="4800" b="1" dirty="0">
                <a:latin typeface="+mn-lt"/>
              </a:rPr>
              <a:t>Studer farmasi, </a:t>
            </a:r>
            <a:br>
              <a:rPr lang="nb-NO" sz="4800" b="1" dirty="0">
                <a:latin typeface="+mn-lt"/>
              </a:rPr>
            </a:br>
            <a:r>
              <a:rPr lang="nb-NO" sz="4800" dirty="0">
                <a:latin typeface="+mn-lt"/>
              </a:rPr>
              <a:t>bli farmasøyt!</a:t>
            </a:r>
          </a:p>
        </p:txBody>
      </p:sp>
      <p:pic>
        <p:nvPicPr>
          <p:cNvPr id="6" name="Bilde 5" descr="Et bilde som inneholder person, kvinne&#10;&#10;Automatisk generert beskrivelse">
            <a:extLst>
              <a:ext uri="{FF2B5EF4-FFF2-40B4-BE49-F238E27FC236}">
                <a16:creationId xmlns:a16="http://schemas.microsoft.com/office/drawing/2014/main" id="{DE60BBA0-51E5-4262-99BB-ED13E944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8"/>
          <a:stretch/>
        </p:blipFill>
        <p:spPr>
          <a:xfrm>
            <a:off x="8013388" y="655631"/>
            <a:ext cx="3408318" cy="3010008"/>
          </a:xfrm>
          <a:prstGeom prst="rect">
            <a:avLst/>
          </a:prstGeom>
        </p:spPr>
      </p:pic>
      <p:pic>
        <p:nvPicPr>
          <p:cNvPr id="8" name="Bilde 7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26DDB72A-A528-4EA9-AEC7-D7C8B99642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4"/>
          <a:stretch/>
        </p:blipFill>
        <p:spPr>
          <a:xfrm>
            <a:off x="942015" y="655631"/>
            <a:ext cx="3236597" cy="3019295"/>
          </a:xfrm>
          <a:prstGeom prst="rect">
            <a:avLst/>
          </a:prstGeom>
        </p:spPr>
      </p:pic>
      <p:pic>
        <p:nvPicPr>
          <p:cNvPr id="10" name="Bilde 9" descr="Et bilde som inneholder person&#10;&#10;Automatisk generert beskrivelse">
            <a:extLst>
              <a:ext uri="{FF2B5EF4-FFF2-40B4-BE49-F238E27FC236}">
                <a16:creationId xmlns:a16="http://schemas.microsoft.com/office/drawing/2014/main" id="{225A2532-84BD-4A6C-8B14-ECCD186098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841" y="643202"/>
            <a:ext cx="3408318" cy="3010008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40C5A845-7CF4-4B24-9795-F482AEC35301}"/>
              </a:ext>
            </a:extLst>
          </p:cNvPr>
          <p:cNvSpPr/>
          <p:nvPr/>
        </p:nvSpPr>
        <p:spPr>
          <a:xfrm>
            <a:off x="9840213" y="5527142"/>
            <a:ext cx="2159110" cy="1330858"/>
          </a:xfrm>
          <a:prstGeom prst="rect">
            <a:avLst/>
          </a:prstGeom>
          <a:solidFill>
            <a:schemeClr val="accent2"/>
          </a:solidFill>
          <a:ln>
            <a:solidFill>
              <a:srgbClr val="FFE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266430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064FCAA-3E6F-44CB-B256-5A84013E58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6A347EE-186D-41F1-9503-44C15FFE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10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3C6D4F2-B9B6-47CC-B69F-C1E87A83E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3547" y="2281475"/>
            <a:ext cx="5354020" cy="3548957"/>
          </a:xfrm>
        </p:spPr>
        <p:txBody>
          <a:bodyPr>
            <a:normAutofit/>
          </a:bodyPr>
          <a:lstStyle/>
          <a:p>
            <a:r>
              <a:rPr lang="nb-NO" sz="2400" b="1" dirty="0"/>
              <a:t>Fordi det er en utdanning for fremtiden og det er mangel på farmasøyter</a:t>
            </a:r>
          </a:p>
          <a:p>
            <a:endParaRPr lang="nb-NO" sz="2000" b="1" dirty="0"/>
          </a:p>
          <a:p>
            <a:r>
              <a:rPr lang="nb-NO" sz="2000" dirty="0">
                <a:solidFill>
                  <a:schemeClr val="tx1"/>
                </a:solidFill>
              </a:rPr>
              <a:t>Farmasøyter er eksperter på legemidler, som </a:t>
            </a:r>
            <a:r>
              <a:rPr lang="nb-NO" sz="2000" dirty="0"/>
              <a:t>er samfunnets viktigste tiltak for å behandle sykdommer, både nå og i fremtiden</a:t>
            </a:r>
            <a:r>
              <a:rPr lang="nb-NO" sz="2000" dirty="0">
                <a:solidFill>
                  <a:schemeClr val="tx1"/>
                </a:solidFill>
              </a:rPr>
              <a:t>.</a:t>
            </a:r>
          </a:p>
          <a:p>
            <a:endParaRPr lang="nb-NO" sz="2000" dirty="0">
              <a:solidFill>
                <a:schemeClr val="tx1"/>
              </a:solidFill>
            </a:endParaRPr>
          </a:p>
          <a:p>
            <a:r>
              <a:rPr lang="nb-NO" sz="2000" dirty="0">
                <a:solidFill>
                  <a:schemeClr val="tx1"/>
                </a:solidFill>
              </a:rPr>
              <a:t>Det er stor etterspørsel etter farmasøyter for tiden og det er gode jobbmuligheter over hele landet. </a:t>
            </a:r>
          </a:p>
          <a:p>
            <a:endParaRPr lang="nb-NO" sz="2000" dirty="0">
              <a:solidFill>
                <a:srgbClr val="FF0000"/>
              </a:solidFill>
            </a:endParaRPr>
          </a:p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912388C-585F-42D3-A683-B08891CC5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Bilde 9" descr="Et bilde som inneholder person, innendørs, sykehusværelse, rom&#10;&#10;Automatisk generert beskrivelse">
            <a:extLst>
              <a:ext uri="{FF2B5EF4-FFF2-40B4-BE49-F238E27FC236}">
                <a16:creationId xmlns:a16="http://schemas.microsoft.com/office/drawing/2014/main" id="{BA034E02-0A1A-4B01-B1BD-BFFE7F2045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95042" cy="611085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A0F2084-AF0C-400E-81BE-D80E176C599D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150523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6055081F-2D1C-4BFC-81AB-E82ED75480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4123028" cy="604959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5ACC211-14D8-4D48-911B-B17DE8DC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11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6D553F1-FDDF-4127-BD63-286C8F9891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6" y="1489738"/>
            <a:ext cx="3055968" cy="1939262"/>
          </a:xfrm>
        </p:spPr>
        <p:txBody>
          <a:bodyPr/>
          <a:lstStyle/>
          <a:p>
            <a:r>
              <a:rPr lang="nb-NO" dirty="0"/>
              <a:t>Hvor kan du studere farmasi?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8CF9D139-74E0-4B56-AD8C-00C3CB5DA6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24727" y="3276599"/>
            <a:ext cx="3523673" cy="35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BFC7E36-F9EA-4A1A-B527-1AFCB3A8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0142">
            <a:off x="5963439" y="293271"/>
            <a:ext cx="4687730" cy="5628000"/>
          </a:xfrm>
          <a:prstGeom prst="rect">
            <a:avLst/>
          </a:prstGeom>
        </p:spPr>
      </p:pic>
      <p:pic>
        <p:nvPicPr>
          <p:cNvPr id="15" name="Bilde 14" descr="Et bilde som inneholder tekst&#10;&#10;Automatisk generert beskrivelse">
            <a:extLst>
              <a:ext uri="{FF2B5EF4-FFF2-40B4-BE49-F238E27FC236}">
                <a16:creationId xmlns:a16="http://schemas.microsoft.com/office/drawing/2014/main" id="{BF40CA5B-2A21-45CB-A6BF-F246F7F90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028" y="-1"/>
            <a:ext cx="8066128" cy="6049596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952588D4-BD61-401F-A4E0-E637F13BA18C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343234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5ACC211-14D8-4D48-911B-B17DE8DC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505" y="6372070"/>
            <a:ext cx="442882" cy="337901"/>
          </a:xfrm>
        </p:spPr>
        <p:txBody>
          <a:bodyPr/>
          <a:lstStyle/>
          <a:p>
            <a:fld id="{EAA5FC99-225B-488E-B96D-98AC5662C9A2}" type="slidenum">
              <a:rPr lang="nb-NO" smtClean="0"/>
              <a:t>12</a:t>
            </a:fld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8B1DF94-F2BC-4CE3-A0AD-DCA5D0DE3277}"/>
              </a:ext>
            </a:extLst>
          </p:cNvPr>
          <p:cNvSpPr/>
          <p:nvPr/>
        </p:nvSpPr>
        <p:spPr>
          <a:xfrm>
            <a:off x="441182" y="6372069"/>
            <a:ext cx="597529" cy="331358"/>
          </a:xfrm>
          <a:prstGeom prst="rect">
            <a:avLst/>
          </a:prstGeom>
          <a:solidFill>
            <a:srgbClr val="C2E0E3"/>
          </a:solidFill>
          <a:ln>
            <a:solidFill>
              <a:srgbClr val="C2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62B4DFF-2D5E-4791-B700-1C714CF5B401}"/>
              </a:ext>
            </a:extLst>
          </p:cNvPr>
          <p:cNvSpPr/>
          <p:nvPr/>
        </p:nvSpPr>
        <p:spPr>
          <a:xfrm>
            <a:off x="10061254" y="6378613"/>
            <a:ext cx="1717188" cy="331358"/>
          </a:xfrm>
          <a:prstGeom prst="rect">
            <a:avLst/>
          </a:prstGeom>
          <a:solidFill>
            <a:srgbClr val="C2E0E3"/>
          </a:solidFill>
          <a:ln>
            <a:solidFill>
              <a:srgbClr val="C2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C2B3B2B-C331-1336-9386-9A033B895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46" y="23337"/>
            <a:ext cx="10374173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2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DD2E1CC-F61D-2450-2647-7EFF525115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CEAFCDE-DDA6-D328-02AF-998C3AF0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13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C2AB4A0-2847-5664-F33A-2951AB8FCC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4570" y="0"/>
            <a:ext cx="7417430" cy="6049596"/>
          </a:xfrm>
          <a:solidFill>
            <a:srgbClr val="FEFAE8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17C7A7C-902D-4318-C047-C854613D2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Hvilket studieløp skal jeg velge?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050F83C-4940-B6A0-616C-7C372C8F41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422"/>
          <a:stretch>
            <a:fillRect/>
          </a:stretch>
        </p:blipFill>
        <p:spPr>
          <a:xfrm>
            <a:off x="5293074" y="2141655"/>
            <a:ext cx="6840476" cy="17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6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2102C-BA98-9D26-EB74-C322091BF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A8701DB-C20D-8F04-E349-94FABF68A6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7417430" cy="60495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98BBE88-38D1-AC5D-8BFD-5261F204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505" y="6372071"/>
            <a:ext cx="442882" cy="184692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EAA5FC99-225B-488E-B96D-98AC5662C9A2}" type="slidenum">
              <a:rPr lang="nb-NO" smtClean="0"/>
              <a:pPr>
                <a:spcAft>
                  <a:spcPts val="600"/>
                </a:spcAft>
              </a:pPr>
              <a:t>14</a:t>
            </a:fld>
            <a:endParaRPr lang="nb-NO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BB86820-5A30-1327-99E4-9297DBA5FB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2198" y="785685"/>
            <a:ext cx="5926728" cy="1939262"/>
          </a:xfrm>
        </p:spPr>
        <p:txBody>
          <a:bodyPr>
            <a:normAutofit/>
          </a:bodyPr>
          <a:lstStyle/>
          <a:p>
            <a:r>
              <a:rPr lang="nb-NO" dirty="0"/>
              <a:t>Studiehverdagen </a:t>
            </a:r>
          </a:p>
          <a:p>
            <a:r>
              <a:rPr lang="nb-NO" dirty="0"/>
              <a:t>består av: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DF8D14-2D86-85D2-41E7-F4C74AEA91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2198" y="3071858"/>
            <a:ext cx="3173775" cy="2676495"/>
          </a:xfrm>
        </p:spPr>
        <p:txBody>
          <a:bodyPr>
            <a:normAutofit/>
          </a:bodyPr>
          <a:lstStyle/>
          <a:p>
            <a:r>
              <a:rPr lang="nb-NO" dirty="0"/>
              <a:t>Forelesninger</a:t>
            </a:r>
          </a:p>
          <a:p>
            <a:r>
              <a:rPr lang="nb-NO" dirty="0"/>
              <a:t>Undervisning på </a:t>
            </a:r>
            <a:r>
              <a:rPr lang="nb-NO" dirty="0" err="1"/>
              <a:t>lab’en</a:t>
            </a:r>
            <a:endParaRPr lang="nb-NO" dirty="0"/>
          </a:p>
          <a:p>
            <a:r>
              <a:rPr lang="nb-NO" dirty="0"/>
              <a:t>Gruppearbeid</a:t>
            </a:r>
          </a:p>
          <a:p>
            <a:r>
              <a:rPr lang="nb-NO" dirty="0"/>
              <a:t>Selvstudium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7AF835F-5E45-6713-62D0-02BEFEB12E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048" r="16495" b="1"/>
          <a:stretch>
            <a:fillRect/>
          </a:stretch>
        </p:blipFill>
        <p:spPr>
          <a:xfrm>
            <a:off x="7417430" y="10"/>
            <a:ext cx="4774570" cy="6049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767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274BED8-13BF-4E41-BE7A-897843015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Poenggrenser 2025: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844F5C3D-9C63-4DD3-9ECE-9041B320E3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270703"/>
              </p:ext>
            </p:extLst>
          </p:nvPr>
        </p:nvGraphicFramePr>
        <p:xfrm>
          <a:off x="962660" y="1910080"/>
          <a:ext cx="10267945" cy="3845560"/>
        </p:xfrm>
        <a:graphic>
          <a:graphicData uri="http://schemas.openxmlformats.org/drawingml/2006/table">
            <a:tbl>
              <a:tblPr firstRow="1" bandRow="1">
                <a:tableStyleId>{073A0DAA-6AF3-43AB-8588-CEC1D06C72B8}</a:tableStyleId>
              </a:tblPr>
              <a:tblGrid>
                <a:gridCol w="2053589">
                  <a:extLst>
                    <a:ext uri="{9D8B030D-6E8A-4147-A177-3AD203B41FA5}">
                      <a16:colId xmlns:a16="http://schemas.microsoft.com/office/drawing/2014/main" val="2559158003"/>
                    </a:ext>
                  </a:extLst>
                </a:gridCol>
                <a:gridCol w="2053589">
                  <a:extLst>
                    <a:ext uri="{9D8B030D-6E8A-4147-A177-3AD203B41FA5}">
                      <a16:colId xmlns:a16="http://schemas.microsoft.com/office/drawing/2014/main" val="375909783"/>
                    </a:ext>
                  </a:extLst>
                </a:gridCol>
                <a:gridCol w="2053589">
                  <a:extLst>
                    <a:ext uri="{9D8B030D-6E8A-4147-A177-3AD203B41FA5}">
                      <a16:colId xmlns:a16="http://schemas.microsoft.com/office/drawing/2014/main" val="3209154205"/>
                    </a:ext>
                  </a:extLst>
                </a:gridCol>
                <a:gridCol w="2053589">
                  <a:extLst>
                    <a:ext uri="{9D8B030D-6E8A-4147-A177-3AD203B41FA5}">
                      <a16:colId xmlns:a16="http://schemas.microsoft.com/office/drawing/2014/main" val="974208860"/>
                    </a:ext>
                  </a:extLst>
                </a:gridCol>
                <a:gridCol w="2053589">
                  <a:extLst>
                    <a:ext uri="{9D8B030D-6E8A-4147-A177-3AD203B41FA5}">
                      <a16:colId xmlns:a16="http://schemas.microsoft.com/office/drawing/2014/main" val="739780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Studiested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Type utdanning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Studieplasser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Førstegangssøker </a:t>
                      </a:r>
                      <a:r>
                        <a:rPr lang="nb-NO" sz="1600" dirty="0"/>
                        <a:t>(poenggrense 2025)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Ordinær søker </a:t>
                      </a:r>
                      <a:r>
                        <a:rPr lang="nb-NO" sz="1600" dirty="0"/>
                        <a:t>(poenggrense 2025)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001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OsloMet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Bachelor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132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Nord Universitet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Bachelor (deltid)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 kvalifiserte søkere fikk tilbud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 kvalifiserte søkere fikk tilbud</a:t>
                      </a:r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988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UiT Norges arktiske universitet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Bachelor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 kvalifiserte søkere </a:t>
                      </a:r>
                      <a:r>
                        <a:rPr lang="nb-N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fikk tilbud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 kvalifiserte søkere fikk tilbud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059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Universitetet i Oslo (UiO)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Master (femårig)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329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Universitetet i Bergen (UiB)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Master (femårig)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47,6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60489"/>
                  </a:ext>
                </a:extLst>
              </a:tr>
            </a:tbl>
          </a:graphicData>
        </a:graphic>
      </p:graphicFrame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FE91AE8-2402-4418-B8FF-E522D8F7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15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CC70244-53AC-4890-B227-2757B1522493}"/>
              </a:ext>
            </a:extLst>
          </p:cNvPr>
          <p:cNvSpPr/>
          <p:nvPr/>
        </p:nvSpPr>
        <p:spPr>
          <a:xfrm>
            <a:off x="9771427" y="6179232"/>
            <a:ext cx="2023409" cy="570369"/>
          </a:xfrm>
          <a:prstGeom prst="rect">
            <a:avLst/>
          </a:prstGeom>
          <a:solidFill>
            <a:srgbClr val="C2E0E3"/>
          </a:solidFill>
          <a:ln>
            <a:solidFill>
              <a:srgbClr val="C2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726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1FEC76D-B6F7-4723-9D14-C3F66AA3BC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DC4286A-CEBB-4F1F-A43F-C46E2108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16</a:t>
            </a:fld>
            <a:endParaRPr lang="nb-NO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5159366-4804-482E-AF45-8FA7E7FAA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Hvor jobber en farmasøyt?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290BB11-944B-4E15-A4E3-F8B7EACDF542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  <p:pic>
        <p:nvPicPr>
          <p:cNvPr id="9" name="Bilde 8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8372611B-2F44-13D1-8E0C-55622DB59E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4570" y="-7203"/>
            <a:ext cx="7399699" cy="60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45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A7FFDCD-1A51-406D-9BFD-37550403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17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69500AD-F665-4BC2-87E8-7BA5B3DF16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5374" y="1620336"/>
            <a:ext cx="2870634" cy="27217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endParaRPr lang="nb-NO" sz="2000" dirty="0"/>
          </a:p>
          <a:p>
            <a:pPr algn="ctr"/>
            <a:r>
              <a:rPr lang="nb-NO" sz="2000" b="1" dirty="0"/>
              <a:t>Her kan du jobbe:</a:t>
            </a:r>
          </a:p>
          <a:p>
            <a:pPr algn="ctr"/>
            <a:r>
              <a:rPr lang="nb-NO" sz="2000" dirty="0"/>
              <a:t>Apotek og sykehusapotek</a:t>
            </a:r>
          </a:p>
          <a:p>
            <a:pPr algn="ctr"/>
            <a:r>
              <a:rPr lang="nb-NO" sz="2000" dirty="0"/>
              <a:t>Sykehus</a:t>
            </a:r>
          </a:p>
          <a:p>
            <a:pPr algn="ctr"/>
            <a:r>
              <a:rPr lang="nb-NO" sz="2000" dirty="0"/>
              <a:t>Legemiddelindustrien</a:t>
            </a:r>
          </a:p>
          <a:p>
            <a:pPr algn="ctr"/>
            <a:r>
              <a:rPr lang="nb-NO" sz="2000" dirty="0"/>
              <a:t>Helseforvaltningen</a:t>
            </a:r>
          </a:p>
          <a:p>
            <a:pPr algn="ctr"/>
            <a:r>
              <a:rPr lang="nb-NO" sz="2000" dirty="0"/>
              <a:t>Kommunen</a:t>
            </a:r>
          </a:p>
          <a:p>
            <a:pPr algn="ctr"/>
            <a:r>
              <a:rPr lang="nb-NO" sz="2000" dirty="0"/>
              <a:t>akademia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960C49-A56F-410C-B1DB-5CC7B66B0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5" y="301237"/>
            <a:ext cx="8438369" cy="6760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/>
              <a:t>Farmasøyter har mange jobbmuligheter: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D165799D-F038-46D8-A716-429F0A8F1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9026" y="1211001"/>
            <a:ext cx="6572737" cy="564699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A6A0BBC-AF16-4A9D-BC84-C8227C38DAB3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3177306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A003AB6-6007-4229-A09C-D920BB5C4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525F3B3-C296-4BB7-A014-A2301A96A3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C17810-C809-46D2-87E7-213AFD232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FFE5A3"/>
          </a:solidFill>
        </p:spPr>
        <p:txBody>
          <a:bodyPr/>
          <a:lstStyle/>
          <a:p>
            <a:endParaRPr lang="nb-NO" dirty="0">
              <a:solidFill>
                <a:srgbClr val="FFE5A3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CCA3D7B-56E7-4B60-A73F-A5499890433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99EAF83-532A-44FB-A8E1-176B06FCCD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599" y="2612250"/>
            <a:ext cx="3026777" cy="1292841"/>
          </a:xfrm>
        </p:spPr>
        <p:txBody>
          <a:bodyPr>
            <a:normAutofit/>
          </a:bodyPr>
          <a:lstStyle/>
          <a:p>
            <a:r>
              <a:rPr lang="nb-NO" sz="3200" dirty="0"/>
              <a:t>Liker du realfag?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A16BA38-D7D5-4478-A8B2-33A5AACA56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20573" y="2612250"/>
            <a:ext cx="3453847" cy="1292841"/>
          </a:xfrm>
        </p:spPr>
        <p:txBody>
          <a:bodyPr>
            <a:normAutofit fontScale="62500" lnSpcReduction="20000"/>
          </a:bodyPr>
          <a:lstStyle/>
          <a:p>
            <a:r>
              <a:rPr lang="nb-NO" sz="5100" dirty="0"/>
              <a:t>Er du glad i å jobbe med mennesker?</a:t>
            </a:r>
          </a:p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2705B529-E293-4F7B-BB1C-F9ACEFCD40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09169" y="2612222"/>
            <a:ext cx="3422210" cy="1692998"/>
          </a:xfrm>
        </p:spPr>
        <p:txBody>
          <a:bodyPr>
            <a:normAutofit fontScale="70000" lnSpcReduction="20000"/>
          </a:bodyPr>
          <a:lstStyle/>
          <a:p>
            <a:r>
              <a:rPr lang="nb-NO" sz="4600" dirty="0"/>
              <a:t>Er du nysgjerrig på hvordan legemidler virker? </a:t>
            </a:r>
          </a:p>
          <a:p>
            <a:endParaRPr lang="nb-NO" dirty="0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2FAA6103-5EE7-4D4D-91CF-64435FCA6D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726F0F6D-C4A1-486D-B6D4-503D4050B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1106" y="4305221"/>
            <a:ext cx="774688" cy="1102440"/>
          </a:xfrm>
          <a:prstGeom prst="rect">
            <a:avLst/>
          </a:prstGeom>
        </p:spPr>
      </p:pic>
      <p:pic>
        <p:nvPicPr>
          <p:cNvPr id="16" name="Grafikk 15">
            <a:extLst>
              <a:ext uri="{FF2B5EF4-FFF2-40B4-BE49-F238E27FC236}">
                <a16:creationId xmlns:a16="http://schemas.microsoft.com/office/drawing/2014/main" id="{21DF4222-4EDC-4CDC-802E-1F56987B4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9402" y="4202283"/>
            <a:ext cx="888095" cy="1083043"/>
          </a:xfrm>
          <a:prstGeom prst="rect">
            <a:avLst/>
          </a:prstGeom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BB04DFFC-1C67-495A-B31A-8440DBD30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7743" y="4202283"/>
            <a:ext cx="779791" cy="1083043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14DB8139-F313-4387-9295-BE7AFB3D13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2476" y="4305220"/>
            <a:ext cx="895597" cy="913509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83AE5342-0C4E-4158-B5CB-DC99F7C51BE4}"/>
              </a:ext>
            </a:extLst>
          </p:cNvPr>
          <p:cNvSpPr/>
          <p:nvPr/>
        </p:nvSpPr>
        <p:spPr>
          <a:xfrm>
            <a:off x="9771427" y="6179232"/>
            <a:ext cx="2023409" cy="570369"/>
          </a:xfrm>
          <a:prstGeom prst="rect">
            <a:avLst/>
          </a:prstGeom>
          <a:solidFill>
            <a:srgbClr val="FFE5A3"/>
          </a:solidFill>
          <a:ln>
            <a:solidFill>
              <a:srgbClr val="FFE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072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4B9467E-6380-4685-9D70-90024BACE4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5601784" cy="604959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A43AB33-1A91-47A0-BA41-8872995A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19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CB0332F-7AA1-4236-9B44-AFAAD571E3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1D5EE04-75FA-43FD-A835-D549107FA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4" y="2072987"/>
            <a:ext cx="3737561" cy="1939262"/>
          </a:xfrm>
        </p:spPr>
        <p:txBody>
          <a:bodyPr>
            <a:normAutofit fontScale="92500"/>
          </a:bodyPr>
          <a:lstStyle/>
          <a:p>
            <a:r>
              <a:rPr lang="nb-NO" dirty="0"/>
              <a:t>Da har du mest sannsynlig en farmasøyt i deg!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9D1C0EA-6CB9-48A6-A4E1-1B75325D5E76}"/>
              </a:ext>
            </a:extLst>
          </p:cNvPr>
          <p:cNvSpPr/>
          <p:nvPr/>
        </p:nvSpPr>
        <p:spPr>
          <a:xfrm>
            <a:off x="9960256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4D3B8B4-D6FF-ABC0-BF29-3981843E6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784" y="0"/>
            <a:ext cx="6661758" cy="604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6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BCFD61-38B7-45D9-B6CA-0AFB9377F4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FFE5A3"/>
          </a:solidFill>
          <a:ln w="3175">
            <a:noFill/>
          </a:ln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3C1AF40-4300-434E-ADA3-7396D06C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4E24DD-729C-4FA4-BE74-6EB125784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4" y="2141714"/>
            <a:ext cx="3737561" cy="1939262"/>
          </a:xfrm>
        </p:spPr>
        <p:txBody>
          <a:bodyPr/>
          <a:lstStyle/>
          <a:p>
            <a:r>
              <a:rPr lang="nb-NO" dirty="0"/>
              <a:t>I dag skal jeg snakke om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E48914-6D37-48E2-9F7A-3D3BACF765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>
              <a:buClrTx/>
            </a:pPr>
            <a:r>
              <a:rPr lang="nb-NO" sz="2400" dirty="0"/>
              <a:t>Hva farmasi er?</a:t>
            </a:r>
          </a:p>
          <a:p>
            <a:pPr marL="0" indent="0">
              <a:buNone/>
            </a:pPr>
            <a:endParaRPr lang="nb-NO" sz="2400" dirty="0"/>
          </a:p>
          <a:p>
            <a:pPr lvl="0">
              <a:buClrTx/>
            </a:pPr>
            <a:r>
              <a:rPr lang="nb-NO" sz="2400" dirty="0"/>
              <a:t>Hvorfor velge en farmasiutdanning?</a:t>
            </a:r>
          </a:p>
          <a:p>
            <a:pPr lvl="0">
              <a:buClrTx/>
            </a:pPr>
            <a:endParaRPr lang="nb-NO" sz="2400" dirty="0"/>
          </a:p>
          <a:p>
            <a:r>
              <a:rPr lang="nb-NO" sz="2400" dirty="0"/>
              <a:t>Studiesteder og opptakskrav</a:t>
            </a:r>
          </a:p>
          <a:p>
            <a:endParaRPr lang="nb-NO" sz="2400" dirty="0"/>
          </a:p>
          <a:p>
            <a:r>
              <a:rPr lang="nb-NO" sz="2400" dirty="0"/>
              <a:t>Karrieremuligheter</a:t>
            </a:r>
          </a:p>
          <a:p>
            <a:pPr marL="0" indent="0">
              <a:buNone/>
            </a:pPr>
            <a:endParaRPr lang="nb-NO" sz="2400" dirty="0"/>
          </a:p>
          <a:p>
            <a:pPr lvl="0">
              <a:buClrTx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A7DDD9F-7B79-4D57-8CD6-8964D03B61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362" y="4662145"/>
            <a:ext cx="358473" cy="19204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6521989C-3ADE-4834-BFD4-639EA594737F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2218094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CC0225-F194-4CDB-8599-E8A5BD45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meg!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246A04-AAB7-4620-A022-443DD4DE8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395" y="1832769"/>
            <a:ext cx="5134605" cy="4216824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400" dirty="0"/>
              <a:t>For mer informasjon kan du </a:t>
            </a:r>
          </a:p>
          <a:p>
            <a:pPr marL="0" indent="0">
              <a:buNone/>
            </a:pPr>
            <a:r>
              <a:rPr lang="nb-NO" sz="2400" dirty="0" err="1"/>
              <a:t>scanne</a:t>
            </a:r>
            <a:r>
              <a:rPr lang="nb-NO" sz="2400" dirty="0"/>
              <a:t> QR-koden eller gå inn på:</a:t>
            </a:r>
          </a:p>
          <a:p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farmasifag.no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FD7C91A-A41F-40E8-9021-E296A237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20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27B425A-ADFB-4E28-9FF4-3009BFFC172F}"/>
              </a:ext>
            </a:extLst>
          </p:cNvPr>
          <p:cNvSpPr/>
          <p:nvPr/>
        </p:nvSpPr>
        <p:spPr>
          <a:xfrm>
            <a:off x="9771427" y="6179232"/>
            <a:ext cx="2023409" cy="570369"/>
          </a:xfrm>
          <a:prstGeom prst="rect">
            <a:avLst/>
          </a:prstGeom>
          <a:solidFill>
            <a:srgbClr val="FFE5A3"/>
          </a:solidFill>
          <a:ln>
            <a:solidFill>
              <a:srgbClr val="FFE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BBD9793-4171-4263-959C-45EE3E97D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257" y="13874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1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A650A2F-C136-4BF2-B8E0-295AB94D27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C2E0E3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8C8B7F9-FD5C-45FF-8C42-BD6D0DE2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3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54A23F9-1332-403F-8E10-B927A9513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313" y="1792585"/>
            <a:ext cx="3835192" cy="1439355"/>
          </a:xfrm>
        </p:spPr>
        <p:txBody>
          <a:bodyPr/>
          <a:lstStyle/>
          <a:p>
            <a:r>
              <a:rPr lang="nb-NO" dirty="0"/>
              <a:t>Hva er farmasi?</a:t>
            </a:r>
          </a:p>
        </p:txBody>
      </p:sp>
      <p:pic>
        <p:nvPicPr>
          <p:cNvPr id="10" name="Bilde 9" descr="Et bilde som inneholder person, kvinne&#10;&#10;Automatisk generert beskrivelse">
            <a:extLst>
              <a:ext uri="{FF2B5EF4-FFF2-40B4-BE49-F238E27FC236}">
                <a16:creationId xmlns:a16="http://schemas.microsoft.com/office/drawing/2014/main" id="{BAAC3BE7-A326-4115-A76E-35B3402B1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9"/>
          <a:stretch/>
        </p:blipFill>
        <p:spPr>
          <a:xfrm>
            <a:off x="5033818" y="0"/>
            <a:ext cx="7158182" cy="604335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4CD2DEB-974B-463F-ADCD-D5BDC218DA01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241732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F41BCE2-B4DD-429B-8CF8-CA44C2D9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4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0BFFEDB-964E-4CB9-B9C8-B76376CB0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/>
              <a:t>Farmasi er læren om legemidler og om deres fysiske, kjemiske og biologiske egenskaper. </a:t>
            </a:r>
          </a:p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97E8E37-13E4-4E00-904F-CFCC54F30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CA473D3-E20F-402A-AD9E-9F7843F7EAA4}"/>
              </a:ext>
            </a:extLst>
          </p:cNvPr>
          <p:cNvSpPr/>
          <p:nvPr/>
        </p:nvSpPr>
        <p:spPr>
          <a:xfrm>
            <a:off x="5131806" y="4633865"/>
            <a:ext cx="597529" cy="570369"/>
          </a:xfrm>
          <a:prstGeom prst="rect">
            <a:avLst/>
          </a:prstGeom>
          <a:solidFill>
            <a:srgbClr val="C2E0E3"/>
          </a:solidFill>
          <a:ln>
            <a:solidFill>
              <a:srgbClr val="C2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23D1A41-6F7B-40E1-B2E9-CFCBF86E0A6D}"/>
              </a:ext>
            </a:extLst>
          </p:cNvPr>
          <p:cNvSpPr/>
          <p:nvPr/>
        </p:nvSpPr>
        <p:spPr>
          <a:xfrm>
            <a:off x="9771427" y="6179232"/>
            <a:ext cx="2023409" cy="570369"/>
          </a:xfrm>
          <a:prstGeom prst="rect">
            <a:avLst/>
          </a:prstGeom>
          <a:solidFill>
            <a:srgbClr val="C2E0E3"/>
          </a:solidFill>
          <a:ln>
            <a:solidFill>
              <a:srgbClr val="C2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736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4B9467E-6380-4685-9D70-90024BACE4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C2E0E3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A43AB33-1A91-47A0-BA41-8872995A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5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CB0332F-7AA1-4236-9B44-AFAAD571E3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1D5EE04-75FA-43FD-A835-D549107FA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504" y="2072987"/>
            <a:ext cx="3737561" cy="1939262"/>
          </a:xfrm>
        </p:spPr>
        <p:txBody>
          <a:bodyPr>
            <a:normAutofit/>
          </a:bodyPr>
          <a:lstStyle/>
          <a:p>
            <a:r>
              <a:rPr lang="nb-NO" dirty="0"/>
              <a:t>Hva er en farmasøyt?</a:t>
            </a:r>
          </a:p>
        </p:txBody>
      </p:sp>
      <p:pic>
        <p:nvPicPr>
          <p:cNvPr id="13" name="Bilde 12" descr="Et bilde som inneholder person, kvinne&#10;&#10;Automatisk generert beskrivelse">
            <a:extLst>
              <a:ext uri="{FF2B5EF4-FFF2-40B4-BE49-F238E27FC236}">
                <a16:creationId xmlns:a16="http://schemas.microsoft.com/office/drawing/2014/main" id="{AAD95CEA-5E5A-466F-8C49-E0F106B8FD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4570" y="-1"/>
            <a:ext cx="7417430" cy="6085239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DC3B2415-564C-444E-B998-61A4EF2932E1}"/>
              </a:ext>
            </a:extLst>
          </p:cNvPr>
          <p:cNvSpPr/>
          <p:nvPr/>
        </p:nvSpPr>
        <p:spPr>
          <a:xfrm>
            <a:off x="10032278" y="6085238"/>
            <a:ext cx="1713239" cy="772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107225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06A4A8A-42A1-4274-9193-8DEAEBC7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6</a:t>
            </a:fld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C1FE9E5-2563-4D55-8219-CD8532488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En farmasøyt er en ekspert på legemidler.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01654B8-3A56-497C-B2A2-CA1CA60150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FBEB81E-6B93-48D4-AB9E-C2D7CB8A6A8E}"/>
              </a:ext>
            </a:extLst>
          </p:cNvPr>
          <p:cNvSpPr/>
          <p:nvPr/>
        </p:nvSpPr>
        <p:spPr>
          <a:xfrm>
            <a:off x="5131806" y="4633865"/>
            <a:ext cx="597529" cy="570369"/>
          </a:xfrm>
          <a:prstGeom prst="rect">
            <a:avLst/>
          </a:prstGeom>
          <a:solidFill>
            <a:srgbClr val="C2E0E3"/>
          </a:solidFill>
          <a:ln>
            <a:solidFill>
              <a:srgbClr val="C2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D859210-89DA-4B7A-B3C8-B61EF62A1A97}"/>
              </a:ext>
            </a:extLst>
          </p:cNvPr>
          <p:cNvSpPr/>
          <p:nvPr/>
        </p:nvSpPr>
        <p:spPr>
          <a:xfrm>
            <a:off x="9771427" y="6179232"/>
            <a:ext cx="2023409" cy="570369"/>
          </a:xfrm>
          <a:prstGeom prst="rect">
            <a:avLst/>
          </a:prstGeom>
          <a:solidFill>
            <a:srgbClr val="C2E0E3"/>
          </a:solidFill>
          <a:ln>
            <a:solidFill>
              <a:srgbClr val="C2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2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3AFE5BA-EC1D-4108-A61B-7977B654E3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EF10895-96B0-4F04-9E0A-ADBAEEE1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7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991D09A-5A3B-42C3-B965-3D942FC8F1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871" y="1489738"/>
            <a:ext cx="4037846" cy="1939262"/>
          </a:xfrm>
        </p:spPr>
        <p:txBody>
          <a:bodyPr>
            <a:normAutofit/>
          </a:bodyPr>
          <a:lstStyle/>
          <a:p>
            <a:r>
              <a:rPr lang="nb-NO" sz="3600" dirty="0"/>
              <a:t>Hvorfor velge en farmasiutdanning?</a:t>
            </a:r>
          </a:p>
        </p:txBody>
      </p:sp>
      <p:pic>
        <p:nvPicPr>
          <p:cNvPr id="12" name="Bilde 11" descr="Et bilde som inneholder bygning, person, utendørs, går&#10;&#10;Automatisk generert beskrivelse">
            <a:extLst>
              <a:ext uri="{FF2B5EF4-FFF2-40B4-BE49-F238E27FC236}">
                <a16:creationId xmlns:a16="http://schemas.microsoft.com/office/drawing/2014/main" id="{C94D9EEE-1CD3-4C38-B535-C56F3B99E5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1588" y="0"/>
            <a:ext cx="7520412" cy="604959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63A23ED-B8E2-4619-9336-8CACB0499A1B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249783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064FCAA-3E6F-44CB-B256-5A84013E58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6A347EE-186D-41F1-9503-44C15FFE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8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3C6D4F2-B9B6-47CC-B69F-C1E87A83E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8203" y="871014"/>
            <a:ext cx="4122906" cy="4751188"/>
          </a:xfrm>
        </p:spPr>
        <p:txBody>
          <a:bodyPr>
            <a:normAutofit/>
          </a:bodyPr>
          <a:lstStyle/>
          <a:p>
            <a:r>
              <a:rPr lang="nb-NO" sz="2400" b="1" dirty="0"/>
              <a:t>Fordi det er spennende og variert</a:t>
            </a:r>
          </a:p>
          <a:p>
            <a:endParaRPr lang="nb-NO" sz="2000" dirty="0"/>
          </a:p>
          <a:p>
            <a:r>
              <a:rPr lang="nb-NO" sz="2000" dirty="0"/>
              <a:t>Farmasistudiet består av kjemi, biologi og fysiologi. I tillegg til spesialiserte farmasifag.</a:t>
            </a:r>
          </a:p>
          <a:p>
            <a:r>
              <a:rPr lang="nb-NO" sz="2000" dirty="0"/>
              <a:t> </a:t>
            </a:r>
          </a:p>
          <a:p>
            <a:r>
              <a:rPr lang="nb-NO" sz="2000" dirty="0"/>
              <a:t>Studiehverdagen varierer mellom forelesninger, undervisning på laboratoriet, gruppearbeid og selvstudium. </a:t>
            </a: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6411460-CA85-4597-8DDD-95058AB30B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2F19D59-1373-4E60-BEA1-D0DBD19C0B65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321BB93-DF68-2314-A63F-C9D2EEA2E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473829" cy="604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5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064FCAA-3E6F-44CB-B256-5A84013E58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6A347EE-186D-41F1-9503-44C15FFEB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FC99-225B-488E-B96D-98AC5662C9A2}" type="slidenum">
              <a:rPr lang="nb-NO" smtClean="0"/>
              <a:t>9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3C6D4F2-B9B6-47CC-B69F-C1E87A83E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6466" y="905347"/>
            <a:ext cx="3842091" cy="4861710"/>
          </a:xfrm>
        </p:spPr>
        <p:txBody>
          <a:bodyPr>
            <a:normAutofit/>
          </a:bodyPr>
          <a:lstStyle/>
          <a:p>
            <a:r>
              <a:rPr lang="nb-NO" sz="2400" b="1" dirty="0"/>
              <a:t>Fordi det er et godt studiemiljø og du kan reise utenlands</a:t>
            </a:r>
          </a:p>
          <a:p>
            <a:endParaRPr lang="nb-NO" b="1" dirty="0"/>
          </a:p>
          <a:p>
            <a:r>
              <a:rPr lang="nb-NO" sz="2000" dirty="0"/>
              <a:t>Alle studiestedene har egne foreninger for farmasistudentene. De arrangerer sosiale og faglige sammenkomster.   </a:t>
            </a:r>
          </a:p>
          <a:p>
            <a:endParaRPr lang="nb-NO" sz="2000" dirty="0"/>
          </a:p>
          <a:p>
            <a:r>
              <a:rPr lang="nb-NO" sz="2000" dirty="0"/>
              <a:t>Alle studiestedene har muligheter for utenlandsopphold og utveksling.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6411460-CA85-4597-8DDD-95058AB30B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 descr="Et bilde som inneholder person&#10;&#10;Automatisk generert beskrivelse">
            <a:extLst>
              <a:ext uri="{FF2B5EF4-FFF2-40B4-BE49-F238E27FC236}">
                <a16:creationId xmlns:a16="http://schemas.microsoft.com/office/drawing/2014/main" id="{8054D8D1-B098-49A0-B045-D3F1993806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50313" cy="607513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C54069D-6327-49F1-8AD1-3EF2BDF30A98}"/>
              </a:ext>
            </a:extLst>
          </p:cNvPr>
          <p:cNvSpPr/>
          <p:nvPr/>
        </p:nvSpPr>
        <p:spPr>
          <a:xfrm>
            <a:off x="10032278" y="6049596"/>
            <a:ext cx="1713239" cy="808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latin typeface="+mj-lt"/>
              </a:rPr>
              <a:t>farmasifag.no</a:t>
            </a:r>
          </a:p>
        </p:txBody>
      </p:sp>
    </p:spTree>
    <p:extLst>
      <p:ext uri="{BB962C8B-B14F-4D97-AF65-F5344CB8AC3E}">
        <p14:creationId xmlns:p14="http://schemas.microsoft.com/office/powerpoint/2010/main" val="1311166124"/>
      </p:ext>
    </p:extLst>
  </p:cSld>
  <p:clrMapOvr>
    <a:masterClrMapping/>
  </p:clrMapOvr>
</p:sld>
</file>

<file path=ppt/theme/theme1.xml><?xml version="1.0" encoding="utf-8"?>
<a:theme xmlns:a="http://schemas.openxmlformats.org/drawingml/2006/main" name="Apotekforeningen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1F1F2"/>
      </a:lt2>
      <a:accent1>
        <a:srgbClr val="C2E0E3"/>
      </a:accent1>
      <a:accent2>
        <a:srgbClr val="FFE5A3"/>
      </a:accent2>
      <a:accent3>
        <a:srgbClr val="CCE3C2"/>
      </a:accent3>
      <a:accent4>
        <a:srgbClr val="FFE5CF"/>
      </a:accent4>
      <a:accent5>
        <a:srgbClr val="DCDDDE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24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otekforeningen_PPT_final.potx" id="{5343D9C1-F5AF-4202-B1B7-FC88BF0F3706}" vid="{8D61EF9A-CEC0-4590-B8DC-A4E3975BCBC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5a42dbf-f100-4942-b280-96f8264d4475">
      <UserInfo>
        <DisplayName>SharingLinks.0a07d2ad-6fcb-4eab-9c71-b64253b241a8.OrganizationEdit.d23c613c-a9c8-4558-9e29-c89b9fbcce2f</DisplayName>
        <AccountId>43</AccountId>
        <AccountType/>
      </UserInfo>
      <UserInfo>
        <DisplayName>Jostein Soldal</DisplayName>
        <AccountId>14</AccountId>
        <AccountType/>
      </UserInfo>
    </SharedWithUsers>
    <TaxCatchAll xmlns="38617f60-4c9b-423b-b3fd-7f318fd389d0" xsi:nil="true"/>
    <lcf76f155ced4ddcb4097134ff3c332f xmlns="21552f2d-a4ca-4753-ac3f-8ba0f5eefb2b">
      <Terms xmlns="http://schemas.microsoft.com/office/infopath/2007/PartnerControls"/>
    </lcf76f155ced4ddcb4097134ff3c332f>
    <_Flow_SignoffStatus xmlns="21552f2d-a4ca-4753-ac3f-8ba0f5eefb2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394936561C154D85E86760210CC068" ma:contentTypeVersion="20" ma:contentTypeDescription="Opprett et nytt dokument." ma:contentTypeScope="" ma:versionID="08dd465fba5db05fbc1d6aa083062be1">
  <xsd:schema xmlns:xsd="http://www.w3.org/2001/XMLSchema" xmlns:xs="http://www.w3.org/2001/XMLSchema" xmlns:p="http://schemas.microsoft.com/office/2006/metadata/properties" xmlns:ns2="21552f2d-a4ca-4753-ac3f-8ba0f5eefb2b" xmlns:ns3="05a42dbf-f100-4942-b280-96f8264d4475" xmlns:ns4="38617f60-4c9b-423b-b3fd-7f318fd389d0" targetNamespace="http://schemas.microsoft.com/office/2006/metadata/properties" ma:root="true" ma:fieldsID="c54d0e7b8d04a50cc64dc85821fcb788" ns2:_="" ns3:_="" ns4:_="">
    <xsd:import namespace="21552f2d-a4ca-4753-ac3f-8ba0f5eefb2b"/>
    <xsd:import namespace="05a42dbf-f100-4942-b280-96f8264d4475"/>
    <xsd:import namespace="38617f60-4c9b-423b-b3fd-7f318fd389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52f2d-a4ca-4753-ac3f-8ba0f5eef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802b23cb-8031-4700-a80b-a87f4c109c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Godkjenningsstatus" ma:internalName="Godkjenningsstatus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42dbf-f100-4942-b280-96f8264d44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17f60-4c9b-423b-b3fd-7f318fd389d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8d782be-07e1-4d78-a22f-e524ab91f9e5}" ma:internalName="TaxCatchAll" ma:showField="CatchAllData" ma:web="05a42dbf-f100-4942-b280-96f8264d44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6CE994-C189-46CC-B5E4-D9200467AD9B}">
  <ds:schemaRefs>
    <ds:schemaRef ds:uri="05a42dbf-f100-4942-b280-96f8264d4475"/>
    <ds:schemaRef ds:uri="http://schemas.microsoft.com/office/2006/documentManagement/types"/>
    <ds:schemaRef ds:uri="38617f60-4c9b-423b-b3fd-7f318fd389d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21552f2d-a4ca-4753-ac3f-8ba0f5eefb2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CCCBD24-147C-4171-9A08-DB8D3BC300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0E9DA0-2DFB-4987-93C8-AD39DA7BA8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552f2d-a4ca-4753-ac3f-8ba0f5eefb2b"/>
    <ds:schemaRef ds:uri="05a42dbf-f100-4942-b280-96f8264d4475"/>
    <ds:schemaRef ds:uri="38617f60-4c9b-423b-b3fd-7f318fd38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</TotalTime>
  <Words>1638</Words>
  <Application>Microsoft Office PowerPoint</Application>
  <PresentationFormat>Widescreen</PresentationFormat>
  <Paragraphs>239</Paragraphs>
  <Slides>20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8" baseType="lpstr">
      <vt:lpstr>Arial</vt:lpstr>
      <vt:lpstr>Calibri</vt:lpstr>
      <vt:lpstr>Corbel</vt:lpstr>
      <vt:lpstr>Franklin Gothic Book</vt:lpstr>
      <vt:lpstr>Franklin Gothic Demi</vt:lpstr>
      <vt:lpstr>Noto Sans</vt:lpstr>
      <vt:lpstr>Publico text</vt:lpstr>
      <vt:lpstr>Apotekforeningen</vt:lpstr>
      <vt:lpstr>Studer farmasi,  bli farmasøyt!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Poenggrenser 2025:</vt:lpstr>
      <vt:lpstr>PowerPoint-presentasjon</vt:lpstr>
      <vt:lpstr>PowerPoint-presentasjon</vt:lpstr>
      <vt:lpstr>PowerPoint-presentasjon</vt:lpstr>
      <vt:lpstr>PowerPoint-presentasjon</vt:lpstr>
      <vt:lpstr>Takk for meg!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Morten Grønning Haugseth</dc:creator>
  <cp:lastModifiedBy>Eva Cecilie Mo Skreiberg</cp:lastModifiedBy>
  <cp:revision>32</cp:revision>
  <dcterms:created xsi:type="dcterms:W3CDTF">2019-01-10T11:57:45Z</dcterms:created>
  <dcterms:modified xsi:type="dcterms:W3CDTF">2025-11-28T11:24:55Z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0x01010032394936561C154D85E86760210CC068</vt:lpwstr>
  </property>
  <property fmtid="{D5CDD505-2E9C-101B-9397-08002B2CF9AE}" pid="3" name="Dokumenttype">
    <vt:lpwstr/>
  </property>
  <property fmtid="{D5CDD505-2E9C-101B-9397-08002B2CF9AE}" pid="4" name="Temaer">
    <vt:lpwstr/>
  </property>
  <property fmtid="{D5CDD505-2E9C-101B-9397-08002B2CF9AE}" pid="5" name="AuthorIds_UIVersion_512">
    <vt:lpwstr>576</vt:lpwstr>
  </property>
  <property fmtid="{D5CDD505-2E9C-101B-9397-08002B2CF9AE}" pid="6" name="Egendefinert">
    <vt:lpwstr/>
  </property>
  <property fmtid="{D5CDD505-2E9C-101B-9397-08002B2CF9AE}" pid="7" name="Selskap">
    <vt:lpwstr/>
  </property>
  <property fmtid="{D5CDD505-2E9C-101B-9397-08002B2CF9AE}" pid="8" name="Arbeidsområder">
    <vt:lpwstr/>
  </property>
  <property fmtid="{D5CDD505-2E9C-101B-9397-08002B2CF9AE}" pid="9" name="Utvalg">
    <vt:lpwstr/>
  </property>
  <property fmtid="{D5CDD505-2E9C-101B-9397-08002B2CF9AE}" pid="10" name="Prosjekter">
    <vt:lpwstr/>
  </property>
  <property fmtid="{D5CDD505-2E9C-101B-9397-08002B2CF9AE}" pid="11" name="AuthorIds_UIVersion_2048">
    <vt:lpwstr>576</vt:lpwstr>
  </property>
  <property fmtid="{D5CDD505-2E9C-101B-9397-08002B2CF9AE}" pid="12" name="AuthorIds_UIVersion_3584">
    <vt:lpwstr>576</vt:lpwstr>
  </property>
  <property fmtid="{D5CDD505-2E9C-101B-9397-08002B2CF9AE}" pid="13" name="SharedWithUsers">
    <vt:lpwstr>43;#Vendil Åse</vt:lpwstr>
  </property>
  <property fmtid="{D5CDD505-2E9C-101B-9397-08002B2CF9AE}" pid="14" name="MediaServiceImageTags">
    <vt:lpwstr/>
  </property>
</Properties>
</file>